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sldIdLst>
    <p:sldId id="261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015A98"/>
    <a:srgbClr val="FEC51D"/>
    <a:srgbClr val="659D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94"/>
  </p:normalViewPr>
  <p:slideViewPr>
    <p:cSldViewPr snapToGrid="0" snapToObjects="1">
      <p:cViewPr varScale="1">
        <p:scale>
          <a:sx n="118" d="100"/>
          <a:sy n="118" d="100"/>
        </p:scale>
        <p:origin x="62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06FC4E-DDE6-4C67-BE79-1523F702CBF0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732A2DD-13E0-4D41-A169-893BB5D7C1E4}">
      <dgm:prSet phldrT="[Text]"/>
      <dgm:spPr/>
      <dgm:t>
        <a:bodyPr/>
        <a:lstStyle/>
        <a:p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rPr>
            <a:t>The 4 - Right Rule</a:t>
          </a:r>
        </a:p>
      </dgm:t>
    </dgm:pt>
    <dgm:pt modelId="{EC2995E4-A7A5-435E-BD72-C3BF9568C737}" type="parTrans" cxnId="{1E4E2F1C-3399-4571-8B0D-7E2815681F47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F81068C7-24BF-4D3A-95ED-2655CFEE3842}" type="sibTrans" cxnId="{1E4E2F1C-3399-4571-8B0D-7E2815681F47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A0A48C52-278F-4EE0-8207-4F9EFB6CEE6B}">
      <dgm:prSet phldrT="[Text]"/>
      <dgm:spPr/>
      <dgm:t>
        <a:bodyPr/>
        <a:lstStyle/>
        <a:p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rPr>
            <a:t>The right person</a:t>
          </a:r>
        </a:p>
      </dgm:t>
    </dgm:pt>
    <dgm:pt modelId="{AF55B7E1-5C51-4896-B322-D32365E63377}" type="parTrans" cxnId="{BA75C81B-C9DC-47A8-8B78-28C1492B7EEB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AFB7AC1C-E9A9-4047-98F0-EED961940E27}" type="sibTrans" cxnId="{BA75C81B-C9DC-47A8-8B78-28C1492B7EEB}">
      <dgm:prSet/>
      <dgm:spPr/>
      <dgm:t>
        <a:bodyPr/>
        <a:lstStyle/>
        <a:p>
          <a:endParaRPr lang="en-US" dirty="0">
            <a:latin typeface="+mn-lt"/>
          </a:endParaRPr>
        </a:p>
      </dgm:t>
    </dgm:pt>
    <dgm:pt modelId="{2D9ED95D-C987-40BA-91CD-1932B7C32652}">
      <dgm:prSet phldrT="[Text]"/>
      <dgm:spPr/>
      <dgm:t>
        <a:bodyPr/>
        <a:lstStyle/>
        <a:p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rPr>
            <a:t>Asking the right prospect</a:t>
          </a:r>
        </a:p>
      </dgm:t>
    </dgm:pt>
    <dgm:pt modelId="{EFB4D7A0-EC31-4A3C-B42B-D720CCBC121F}" type="parTrans" cxnId="{13DB55DB-4D76-41B1-A6D1-927ACD33E377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4FB6D578-D496-45F8-A3FA-925226564914}" type="sibTrans" cxnId="{13DB55DB-4D76-41B1-A6D1-927ACD33E377}">
      <dgm:prSet/>
      <dgm:spPr/>
      <dgm:t>
        <a:bodyPr/>
        <a:lstStyle/>
        <a:p>
          <a:endParaRPr lang="en-US" dirty="0">
            <a:latin typeface="+mn-lt"/>
          </a:endParaRPr>
        </a:p>
      </dgm:t>
    </dgm:pt>
    <dgm:pt modelId="{741AD764-26BC-425D-A5CE-EC8D3103C6CF}">
      <dgm:prSet phldrT="[Text]"/>
      <dgm:spPr/>
      <dgm:t>
        <a:bodyPr/>
        <a:lstStyle/>
        <a:p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rPr>
            <a:t>For the right amount</a:t>
          </a:r>
        </a:p>
      </dgm:t>
    </dgm:pt>
    <dgm:pt modelId="{C8C0AF75-A6A2-442F-B178-2D2B2228FAA4}" type="parTrans" cxnId="{03D6C743-A37A-49CE-8B60-58B3D788A9D2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602CE48F-02A0-435F-A0D2-327794BBB9C8}" type="sibTrans" cxnId="{03D6C743-A37A-49CE-8B60-58B3D788A9D2}">
      <dgm:prSet/>
      <dgm:spPr/>
      <dgm:t>
        <a:bodyPr/>
        <a:lstStyle/>
        <a:p>
          <a:endParaRPr lang="en-US" dirty="0">
            <a:latin typeface="+mn-lt"/>
          </a:endParaRPr>
        </a:p>
      </dgm:t>
    </dgm:pt>
    <dgm:pt modelId="{A6DBB754-DD4A-4C4B-A517-A1611203EBB9}">
      <dgm:prSet phldrT="[Text]"/>
      <dgm:spPr/>
      <dgm:t>
        <a:bodyPr/>
        <a:lstStyle/>
        <a:p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rPr>
            <a:t>At the right time</a:t>
          </a:r>
        </a:p>
      </dgm:t>
    </dgm:pt>
    <dgm:pt modelId="{7AB813CC-9E08-44A6-A071-F5FEAA00DC98}" type="parTrans" cxnId="{6E9F2253-CC95-42E5-82E7-CB48E169B84F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59017E83-26E6-4D6B-9D94-D9F8D3C27FBA}" type="sibTrans" cxnId="{6E9F2253-CC95-42E5-82E7-CB48E169B84F}">
      <dgm:prSet/>
      <dgm:spPr/>
      <dgm:t>
        <a:bodyPr/>
        <a:lstStyle/>
        <a:p>
          <a:endParaRPr lang="en-US" dirty="0">
            <a:latin typeface="+mn-lt"/>
          </a:endParaRPr>
        </a:p>
      </dgm:t>
    </dgm:pt>
    <dgm:pt modelId="{BBAF9B7E-EE23-466C-90A5-C6584E8DE7BF}" type="pres">
      <dgm:prSet presAssocID="{C906FC4E-DDE6-4C67-BE79-1523F702CBF0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93E41AD-13BB-4AB5-A0E9-D80FDD84BB04}" type="pres">
      <dgm:prSet presAssocID="{9732A2DD-13E0-4D41-A169-893BB5D7C1E4}" presName="centerShape" presStyleLbl="node0" presStyleIdx="0" presStyleCnt="1"/>
      <dgm:spPr/>
    </dgm:pt>
    <dgm:pt modelId="{2CF14971-99CB-433E-8BF0-A6B8E06B828E}" type="pres">
      <dgm:prSet presAssocID="{A0A48C52-278F-4EE0-8207-4F9EFB6CEE6B}" presName="node" presStyleLbl="node1" presStyleIdx="0" presStyleCnt="4" custScaleX="122521" custScaleY="115488">
        <dgm:presLayoutVars>
          <dgm:bulletEnabled val="1"/>
        </dgm:presLayoutVars>
      </dgm:prSet>
      <dgm:spPr/>
    </dgm:pt>
    <dgm:pt modelId="{A4EDB00B-BDD9-4C74-877F-49200B3869A4}" type="pres">
      <dgm:prSet presAssocID="{A0A48C52-278F-4EE0-8207-4F9EFB6CEE6B}" presName="dummy" presStyleCnt="0"/>
      <dgm:spPr/>
    </dgm:pt>
    <dgm:pt modelId="{8ABF1F2A-8F6B-40CA-9D8E-BB065161B56E}" type="pres">
      <dgm:prSet presAssocID="{AFB7AC1C-E9A9-4047-98F0-EED961940E27}" presName="sibTrans" presStyleLbl="sibTrans2D1" presStyleIdx="0" presStyleCnt="4"/>
      <dgm:spPr/>
    </dgm:pt>
    <dgm:pt modelId="{74952D83-F8B9-4A8F-BC6D-61AB89D2A64E}" type="pres">
      <dgm:prSet presAssocID="{2D9ED95D-C987-40BA-91CD-1932B7C32652}" presName="node" presStyleLbl="node1" presStyleIdx="1" presStyleCnt="4" custScaleX="123707" custScaleY="123706">
        <dgm:presLayoutVars>
          <dgm:bulletEnabled val="1"/>
        </dgm:presLayoutVars>
      </dgm:prSet>
      <dgm:spPr/>
    </dgm:pt>
    <dgm:pt modelId="{6EDA92D1-6C96-47CA-8534-8EED5C7FAD5C}" type="pres">
      <dgm:prSet presAssocID="{2D9ED95D-C987-40BA-91CD-1932B7C32652}" presName="dummy" presStyleCnt="0"/>
      <dgm:spPr/>
    </dgm:pt>
    <dgm:pt modelId="{438FE3C2-2C67-4E0E-8D20-A9A9FE120C5F}" type="pres">
      <dgm:prSet presAssocID="{4FB6D578-D496-45F8-A3FA-925226564914}" presName="sibTrans" presStyleLbl="sibTrans2D1" presStyleIdx="1" presStyleCnt="4"/>
      <dgm:spPr/>
    </dgm:pt>
    <dgm:pt modelId="{F40EB0FD-474E-48D2-B79A-70FFD48CF0D2}" type="pres">
      <dgm:prSet presAssocID="{741AD764-26BC-425D-A5CE-EC8D3103C6CF}" presName="node" presStyleLbl="node1" presStyleIdx="2" presStyleCnt="4" custScaleX="122521" custScaleY="122379">
        <dgm:presLayoutVars>
          <dgm:bulletEnabled val="1"/>
        </dgm:presLayoutVars>
      </dgm:prSet>
      <dgm:spPr/>
    </dgm:pt>
    <dgm:pt modelId="{16D1CB11-57E4-4093-BE96-5DC9264958C4}" type="pres">
      <dgm:prSet presAssocID="{741AD764-26BC-425D-A5CE-EC8D3103C6CF}" presName="dummy" presStyleCnt="0"/>
      <dgm:spPr/>
    </dgm:pt>
    <dgm:pt modelId="{FC61E4A9-F255-4A77-A587-ADC48FBCBEAD}" type="pres">
      <dgm:prSet presAssocID="{602CE48F-02A0-435F-A0D2-327794BBB9C8}" presName="sibTrans" presStyleLbl="sibTrans2D1" presStyleIdx="2" presStyleCnt="4"/>
      <dgm:spPr/>
    </dgm:pt>
    <dgm:pt modelId="{077CF5D8-05B8-4C9E-B00C-6F6EF1A6B3B8}" type="pres">
      <dgm:prSet presAssocID="{A6DBB754-DD4A-4C4B-A517-A1611203EBB9}" presName="node" presStyleLbl="node1" presStyleIdx="3" presStyleCnt="4" custScaleX="125193" custScaleY="123706">
        <dgm:presLayoutVars>
          <dgm:bulletEnabled val="1"/>
        </dgm:presLayoutVars>
      </dgm:prSet>
      <dgm:spPr/>
    </dgm:pt>
    <dgm:pt modelId="{882B4632-31EF-4D42-8A61-70623259E272}" type="pres">
      <dgm:prSet presAssocID="{A6DBB754-DD4A-4C4B-A517-A1611203EBB9}" presName="dummy" presStyleCnt="0"/>
      <dgm:spPr/>
    </dgm:pt>
    <dgm:pt modelId="{3B08EE4B-04F0-46D4-9961-D967AB557E22}" type="pres">
      <dgm:prSet presAssocID="{59017E83-26E6-4D6B-9D94-D9F8D3C27FBA}" presName="sibTrans" presStyleLbl="sibTrans2D1" presStyleIdx="3" presStyleCnt="4"/>
      <dgm:spPr/>
    </dgm:pt>
  </dgm:ptLst>
  <dgm:cxnLst>
    <dgm:cxn modelId="{BA75C81B-C9DC-47A8-8B78-28C1492B7EEB}" srcId="{9732A2DD-13E0-4D41-A169-893BB5D7C1E4}" destId="{A0A48C52-278F-4EE0-8207-4F9EFB6CEE6B}" srcOrd="0" destOrd="0" parTransId="{AF55B7E1-5C51-4896-B322-D32365E63377}" sibTransId="{AFB7AC1C-E9A9-4047-98F0-EED961940E27}"/>
    <dgm:cxn modelId="{1E4E2F1C-3399-4571-8B0D-7E2815681F47}" srcId="{C906FC4E-DDE6-4C67-BE79-1523F702CBF0}" destId="{9732A2DD-13E0-4D41-A169-893BB5D7C1E4}" srcOrd="0" destOrd="0" parTransId="{EC2995E4-A7A5-435E-BD72-C3BF9568C737}" sibTransId="{F81068C7-24BF-4D3A-95ED-2655CFEE3842}"/>
    <dgm:cxn modelId="{B57F911E-C3DD-4891-BF65-FFE5FEB10F92}" type="presOf" srcId="{4FB6D578-D496-45F8-A3FA-925226564914}" destId="{438FE3C2-2C67-4E0E-8D20-A9A9FE120C5F}" srcOrd="0" destOrd="0" presId="urn:microsoft.com/office/officeart/2005/8/layout/radial6"/>
    <dgm:cxn modelId="{44344829-68D8-4EA7-8661-5B0C89F15238}" type="presOf" srcId="{C906FC4E-DDE6-4C67-BE79-1523F702CBF0}" destId="{BBAF9B7E-EE23-466C-90A5-C6584E8DE7BF}" srcOrd="0" destOrd="0" presId="urn:microsoft.com/office/officeart/2005/8/layout/radial6"/>
    <dgm:cxn modelId="{5568802F-DEB6-40FB-B129-018A562DA51B}" type="presOf" srcId="{602CE48F-02A0-435F-A0D2-327794BBB9C8}" destId="{FC61E4A9-F255-4A77-A587-ADC48FBCBEAD}" srcOrd="0" destOrd="0" presId="urn:microsoft.com/office/officeart/2005/8/layout/radial6"/>
    <dgm:cxn modelId="{DE419141-A212-4A6E-890E-439C58B15134}" type="presOf" srcId="{59017E83-26E6-4D6B-9D94-D9F8D3C27FBA}" destId="{3B08EE4B-04F0-46D4-9961-D967AB557E22}" srcOrd="0" destOrd="0" presId="urn:microsoft.com/office/officeart/2005/8/layout/radial6"/>
    <dgm:cxn modelId="{03D6C743-A37A-49CE-8B60-58B3D788A9D2}" srcId="{9732A2DD-13E0-4D41-A169-893BB5D7C1E4}" destId="{741AD764-26BC-425D-A5CE-EC8D3103C6CF}" srcOrd="2" destOrd="0" parTransId="{C8C0AF75-A6A2-442F-B178-2D2B2228FAA4}" sibTransId="{602CE48F-02A0-435F-A0D2-327794BBB9C8}"/>
    <dgm:cxn modelId="{DCABD666-4109-400D-AA4B-D4DFF071CBE3}" type="presOf" srcId="{A0A48C52-278F-4EE0-8207-4F9EFB6CEE6B}" destId="{2CF14971-99CB-433E-8BF0-A6B8E06B828E}" srcOrd="0" destOrd="0" presId="urn:microsoft.com/office/officeart/2005/8/layout/radial6"/>
    <dgm:cxn modelId="{356B164C-01B4-496C-973D-D63CE0530A3B}" type="presOf" srcId="{AFB7AC1C-E9A9-4047-98F0-EED961940E27}" destId="{8ABF1F2A-8F6B-40CA-9D8E-BB065161B56E}" srcOrd="0" destOrd="0" presId="urn:microsoft.com/office/officeart/2005/8/layout/radial6"/>
    <dgm:cxn modelId="{6E9F2253-CC95-42E5-82E7-CB48E169B84F}" srcId="{9732A2DD-13E0-4D41-A169-893BB5D7C1E4}" destId="{A6DBB754-DD4A-4C4B-A517-A1611203EBB9}" srcOrd="3" destOrd="0" parTransId="{7AB813CC-9E08-44A6-A071-F5FEAA00DC98}" sibTransId="{59017E83-26E6-4D6B-9D94-D9F8D3C27FBA}"/>
    <dgm:cxn modelId="{1295C855-B11A-4215-9E19-50E33542F7EB}" type="presOf" srcId="{9732A2DD-13E0-4D41-A169-893BB5D7C1E4}" destId="{F93E41AD-13BB-4AB5-A0E9-D80FDD84BB04}" srcOrd="0" destOrd="0" presId="urn:microsoft.com/office/officeart/2005/8/layout/radial6"/>
    <dgm:cxn modelId="{062AD5A2-7CDD-46B1-8350-864E648FDF75}" type="presOf" srcId="{2D9ED95D-C987-40BA-91CD-1932B7C32652}" destId="{74952D83-F8B9-4A8F-BC6D-61AB89D2A64E}" srcOrd="0" destOrd="0" presId="urn:microsoft.com/office/officeart/2005/8/layout/radial6"/>
    <dgm:cxn modelId="{13DB55DB-4D76-41B1-A6D1-927ACD33E377}" srcId="{9732A2DD-13E0-4D41-A169-893BB5D7C1E4}" destId="{2D9ED95D-C987-40BA-91CD-1932B7C32652}" srcOrd="1" destOrd="0" parTransId="{EFB4D7A0-EC31-4A3C-B42B-D720CCBC121F}" sibTransId="{4FB6D578-D496-45F8-A3FA-925226564914}"/>
    <dgm:cxn modelId="{47AA68EC-F225-46EF-AE38-C608B8173672}" type="presOf" srcId="{A6DBB754-DD4A-4C4B-A517-A1611203EBB9}" destId="{077CF5D8-05B8-4C9E-B00C-6F6EF1A6B3B8}" srcOrd="0" destOrd="0" presId="urn:microsoft.com/office/officeart/2005/8/layout/radial6"/>
    <dgm:cxn modelId="{781249F7-4CD0-453B-8DDF-7DA96CD183AF}" type="presOf" srcId="{741AD764-26BC-425D-A5CE-EC8D3103C6CF}" destId="{F40EB0FD-474E-48D2-B79A-70FFD48CF0D2}" srcOrd="0" destOrd="0" presId="urn:microsoft.com/office/officeart/2005/8/layout/radial6"/>
    <dgm:cxn modelId="{ED3520F7-04F2-4EB6-8EA5-D8030D647374}" type="presParOf" srcId="{BBAF9B7E-EE23-466C-90A5-C6584E8DE7BF}" destId="{F93E41AD-13BB-4AB5-A0E9-D80FDD84BB04}" srcOrd="0" destOrd="0" presId="urn:microsoft.com/office/officeart/2005/8/layout/radial6"/>
    <dgm:cxn modelId="{491D8826-F834-44C1-AEA9-724CABBAC619}" type="presParOf" srcId="{BBAF9B7E-EE23-466C-90A5-C6584E8DE7BF}" destId="{2CF14971-99CB-433E-8BF0-A6B8E06B828E}" srcOrd="1" destOrd="0" presId="urn:microsoft.com/office/officeart/2005/8/layout/radial6"/>
    <dgm:cxn modelId="{52DDCEE4-11A4-4180-834C-82CA35B29BD6}" type="presParOf" srcId="{BBAF9B7E-EE23-466C-90A5-C6584E8DE7BF}" destId="{A4EDB00B-BDD9-4C74-877F-49200B3869A4}" srcOrd="2" destOrd="0" presId="urn:microsoft.com/office/officeart/2005/8/layout/radial6"/>
    <dgm:cxn modelId="{336CB95C-5AFB-45B3-894A-0DC4B9747099}" type="presParOf" srcId="{BBAF9B7E-EE23-466C-90A5-C6584E8DE7BF}" destId="{8ABF1F2A-8F6B-40CA-9D8E-BB065161B56E}" srcOrd="3" destOrd="0" presId="urn:microsoft.com/office/officeart/2005/8/layout/radial6"/>
    <dgm:cxn modelId="{54021159-F359-4E24-881B-CD05D24A8265}" type="presParOf" srcId="{BBAF9B7E-EE23-466C-90A5-C6584E8DE7BF}" destId="{74952D83-F8B9-4A8F-BC6D-61AB89D2A64E}" srcOrd="4" destOrd="0" presId="urn:microsoft.com/office/officeart/2005/8/layout/radial6"/>
    <dgm:cxn modelId="{BE51A39C-1766-4BC4-BED6-A71FA246413A}" type="presParOf" srcId="{BBAF9B7E-EE23-466C-90A5-C6584E8DE7BF}" destId="{6EDA92D1-6C96-47CA-8534-8EED5C7FAD5C}" srcOrd="5" destOrd="0" presId="urn:microsoft.com/office/officeart/2005/8/layout/radial6"/>
    <dgm:cxn modelId="{5B71EB1A-E700-4210-89DC-6E31B9BE619E}" type="presParOf" srcId="{BBAF9B7E-EE23-466C-90A5-C6584E8DE7BF}" destId="{438FE3C2-2C67-4E0E-8D20-A9A9FE120C5F}" srcOrd="6" destOrd="0" presId="urn:microsoft.com/office/officeart/2005/8/layout/radial6"/>
    <dgm:cxn modelId="{5A06FDF4-D6AD-4D1D-8CA7-72FA763F67EA}" type="presParOf" srcId="{BBAF9B7E-EE23-466C-90A5-C6584E8DE7BF}" destId="{F40EB0FD-474E-48D2-B79A-70FFD48CF0D2}" srcOrd="7" destOrd="0" presId="urn:microsoft.com/office/officeart/2005/8/layout/radial6"/>
    <dgm:cxn modelId="{4FEC32D5-6A16-42F8-889E-855F943F9310}" type="presParOf" srcId="{BBAF9B7E-EE23-466C-90A5-C6584E8DE7BF}" destId="{16D1CB11-57E4-4093-BE96-5DC9264958C4}" srcOrd="8" destOrd="0" presId="urn:microsoft.com/office/officeart/2005/8/layout/radial6"/>
    <dgm:cxn modelId="{5D939061-DCF6-4488-860E-F6C3F85E6C5A}" type="presParOf" srcId="{BBAF9B7E-EE23-466C-90A5-C6584E8DE7BF}" destId="{FC61E4A9-F255-4A77-A587-ADC48FBCBEAD}" srcOrd="9" destOrd="0" presId="urn:microsoft.com/office/officeart/2005/8/layout/radial6"/>
    <dgm:cxn modelId="{A5983995-160E-49D0-9193-6566C5F03211}" type="presParOf" srcId="{BBAF9B7E-EE23-466C-90A5-C6584E8DE7BF}" destId="{077CF5D8-05B8-4C9E-B00C-6F6EF1A6B3B8}" srcOrd="10" destOrd="0" presId="urn:microsoft.com/office/officeart/2005/8/layout/radial6"/>
    <dgm:cxn modelId="{BAE59136-3375-4986-AB58-A4A7C4E01896}" type="presParOf" srcId="{BBAF9B7E-EE23-466C-90A5-C6584E8DE7BF}" destId="{882B4632-31EF-4D42-8A61-70623259E272}" srcOrd="11" destOrd="0" presId="urn:microsoft.com/office/officeart/2005/8/layout/radial6"/>
    <dgm:cxn modelId="{5641E810-D773-4B2A-B412-48137CC0FCCD}" type="presParOf" srcId="{BBAF9B7E-EE23-466C-90A5-C6584E8DE7BF}" destId="{3B08EE4B-04F0-46D4-9961-D967AB557E22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BED8FC-3428-C841-BF0C-8A82EA19D929}" type="doc">
      <dgm:prSet loTypeId="urn:microsoft.com/office/officeart/2005/8/layout/cycle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FA93D57-9B83-0F4D-B594-E24836C268D1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Recognizing Intent</a:t>
          </a:r>
        </a:p>
      </dgm:t>
    </dgm:pt>
    <dgm:pt modelId="{39011272-7C7B-5847-B31E-715610BA9309}" type="parTrans" cxnId="{F47F7C72-CB22-A847-8B39-5C2F525B1AC1}">
      <dgm:prSet/>
      <dgm:spPr/>
      <dgm:t>
        <a:bodyPr/>
        <a:lstStyle/>
        <a:p>
          <a:endParaRPr lang="en-US">
            <a:solidFill>
              <a:schemeClr val="bg2">
                <a:lumMod val="25000"/>
              </a:schemeClr>
            </a:solidFill>
          </a:endParaRPr>
        </a:p>
      </dgm:t>
    </dgm:pt>
    <dgm:pt modelId="{37AD8189-FB1C-7443-B5A2-9D46A1E24E12}" type="sibTrans" cxnId="{F47F7C72-CB22-A847-8B39-5C2F525B1AC1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en-US">
            <a:solidFill>
              <a:schemeClr val="bg2">
                <a:lumMod val="25000"/>
              </a:schemeClr>
            </a:solidFill>
          </a:endParaRPr>
        </a:p>
      </dgm:t>
    </dgm:pt>
    <dgm:pt modelId="{399F34FC-ECF7-D842-98F9-771D9CAE4098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Communication &amp; Engagement</a:t>
          </a:r>
        </a:p>
      </dgm:t>
    </dgm:pt>
    <dgm:pt modelId="{2A78FD20-D578-5948-952B-20A8855A6AA7}" type="parTrans" cxnId="{30012ED8-45D3-7449-9223-B8F51BA12BAB}">
      <dgm:prSet/>
      <dgm:spPr/>
      <dgm:t>
        <a:bodyPr/>
        <a:lstStyle/>
        <a:p>
          <a:endParaRPr lang="en-US">
            <a:solidFill>
              <a:schemeClr val="bg2">
                <a:lumMod val="25000"/>
              </a:schemeClr>
            </a:solidFill>
          </a:endParaRPr>
        </a:p>
      </dgm:t>
    </dgm:pt>
    <dgm:pt modelId="{8131A397-AB18-B149-9381-89B6BC2E0A59}" type="sibTrans" cxnId="{30012ED8-45D3-7449-9223-B8F51BA12BAB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en-US">
            <a:solidFill>
              <a:schemeClr val="bg2">
                <a:lumMod val="25000"/>
              </a:schemeClr>
            </a:solidFill>
          </a:endParaRPr>
        </a:p>
      </dgm:t>
    </dgm:pt>
    <dgm:pt modelId="{B62C8143-B2F4-424B-A140-949D780273D8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Legacy Planning</a:t>
          </a:r>
        </a:p>
      </dgm:t>
    </dgm:pt>
    <dgm:pt modelId="{26437153-7B43-EE4F-9E82-1B0D53C9B33D}" type="parTrans" cxnId="{98547299-F322-FB48-B5B9-91CDE59FDFF2}">
      <dgm:prSet/>
      <dgm:spPr/>
      <dgm:t>
        <a:bodyPr/>
        <a:lstStyle/>
        <a:p>
          <a:endParaRPr lang="en-US">
            <a:solidFill>
              <a:schemeClr val="bg2">
                <a:lumMod val="25000"/>
              </a:schemeClr>
            </a:solidFill>
          </a:endParaRPr>
        </a:p>
      </dgm:t>
    </dgm:pt>
    <dgm:pt modelId="{472FE755-1931-3A43-8B56-2231B2D6F207}" type="sibTrans" cxnId="{98547299-F322-FB48-B5B9-91CDE59FDFF2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en-US">
            <a:solidFill>
              <a:schemeClr val="bg2">
                <a:lumMod val="25000"/>
              </a:schemeClr>
            </a:solidFill>
          </a:endParaRPr>
        </a:p>
      </dgm:t>
    </dgm:pt>
    <dgm:pt modelId="{42795BF6-4297-8540-8B9D-FB1F574C543D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Processing</a:t>
          </a:r>
        </a:p>
      </dgm:t>
    </dgm:pt>
    <dgm:pt modelId="{ACF605A9-F111-4A40-AF9E-F48AC2128B53}" type="parTrans" cxnId="{4A6391B7-534D-D04C-B693-2812FD7710A5}">
      <dgm:prSet/>
      <dgm:spPr/>
      <dgm:t>
        <a:bodyPr/>
        <a:lstStyle/>
        <a:p>
          <a:endParaRPr lang="en-US">
            <a:solidFill>
              <a:schemeClr val="bg2">
                <a:lumMod val="25000"/>
              </a:schemeClr>
            </a:solidFill>
          </a:endParaRPr>
        </a:p>
      </dgm:t>
    </dgm:pt>
    <dgm:pt modelId="{7C5B7186-141F-AE48-AA77-F0134208289B}" type="sibTrans" cxnId="{4A6391B7-534D-D04C-B693-2812FD7710A5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en-US">
            <a:solidFill>
              <a:schemeClr val="bg2">
                <a:lumMod val="25000"/>
              </a:schemeClr>
            </a:solidFill>
          </a:endParaRPr>
        </a:p>
      </dgm:t>
    </dgm:pt>
    <dgm:pt modelId="{E9F53771-3349-D14E-A0B2-B848D8DD9FC4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Stewardship Gratitude</a:t>
          </a:r>
        </a:p>
      </dgm:t>
    </dgm:pt>
    <dgm:pt modelId="{85BC779A-B382-774A-ADDA-2BBC8D4491D5}" type="parTrans" cxnId="{6C2CD24A-572F-8E41-8D09-401DFA998A85}">
      <dgm:prSet/>
      <dgm:spPr/>
      <dgm:t>
        <a:bodyPr/>
        <a:lstStyle/>
        <a:p>
          <a:endParaRPr lang="en-US">
            <a:solidFill>
              <a:schemeClr val="bg2">
                <a:lumMod val="25000"/>
              </a:schemeClr>
            </a:solidFill>
          </a:endParaRPr>
        </a:p>
      </dgm:t>
    </dgm:pt>
    <dgm:pt modelId="{CB0CB3B8-D426-1146-BB1B-78DDCF022EAA}" type="sibTrans" cxnId="{6C2CD24A-572F-8E41-8D09-401DFA998A85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en-US">
            <a:solidFill>
              <a:schemeClr val="bg2">
                <a:lumMod val="25000"/>
              </a:schemeClr>
            </a:solidFill>
          </a:endParaRPr>
        </a:p>
      </dgm:t>
    </dgm:pt>
    <dgm:pt modelId="{79AD35D1-0206-6C4E-BEAA-D6AAFF168A4F}" type="pres">
      <dgm:prSet presAssocID="{6EBED8FC-3428-C841-BF0C-8A82EA19D929}" presName="cycle" presStyleCnt="0">
        <dgm:presLayoutVars>
          <dgm:dir/>
          <dgm:resizeHandles val="exact"/>
        </dgm:presLayoutVars>
      </dgm:prSet>
      <dgm:spPr/>
    </dgm:pt>
    <dgm:pt modelId="{59FF6D41-CF84-974E-827A-18F76EF2F5D2}" type="pres">
      <dgm:prSet presAssocID="{BFA93D57-9B83-0F4D-B594-E24836C268D1}" presName="dummy" presStyleCnt="0"/>
      <dgm:spPr/>
    </dgm:pt>
    <dgm:pt modelId="{76D2DBB3-4946-8449-A74F-E6CA5989AAFC}" type="pres">
      <dgm:prSet presAssocID="{BFA93D57-9B83-0F4D-B594-E24836C268D1}" presName="node" presStyleLbl="revTx" presStyleIdx="0" presStyleCnt="5">
        <dgm:presLayoutVars>
          <dgm:bulletEnabled val="1"/>
        </dgm:presLayoutVars>
      </dgm:prSet>
      <dgm:spPr/>
    </dgm:pt>
    <dgm:pt modelId="{D014EB72-049D-F145-9D24-879640445A58}" type="pres">
      <dgm:prSet presAssocID="{37AD8189-FB1C-7443-B5A2-9D46A1E24E12}" presName="sibTrans" presStyleLbl="node1" presStyleIdx="0" presStyleCnt="5" custLinFactNeighborX="4896" custLinFactNeighborY="-5702"/>
      <dgm:spPr/>
    </dgm:pt>
    <dgm:pt modelId="{A0933781-8CA2-6F40-ACA9-4C3DA92AAE32}" type="pres">
      <dgm:prSet presAssocID="{399F34FC-ECF7-D842-98F9-771D9CAE4098}" presName="dummy" presStyleCnt="0"/>
      <dgm:spPr/>
    </dgm:pt>
    <dgm:pt modelId="{59CA430D-C1DC-274C-84B1-D2551DC6C609}" type="pres">
      <dgm:prSet presAssocID="{399F34FC-ECF7-D842-98F9-771D9CAE4098}" presName="node" presStyleLbl="revTx" presStyleIdx="1" presStyleCnt="5" custScaleX="172539">
        <dgm:presLayoutVars>
          <dgm:bulletEnabled val="1"/>
        </dgm:presLayoutVars>
      </dgm:prSet>
      <dgm:spPr/>
    </dgm:pt>
    <dgm:pt modelId="{2BB83ECC-FD26-FF4B-8B8D-1A94746CA57D}" type="pres">
      <dgm:prSet presAssocID="{8131A397-AB18-B149-9381-89B6BC2E0A59}" presName="sibTrans" presStyleLbl="node1" presStyleIdx="1" presStyleCnt="5"/>
      <dgm:spPr/>
    </dgm:pt>
    <dgm:pt modelId="{B4E6B931-9D59-4247-9DF1-21074476A39A}" type="pres">
      <dgm:prSet presAssocID="{B62C8143-B2F4-424B-A140-949D780273D8}" presName="dummy" presStyleCnt="0"/>
      <dgm:spPr/>
    </dgm:pt>
    <dgm:pt modelId="{15FC4649-8054-5B42-A83E-75D5693B9814}" type="pres">
      <dgm:prSet presAssocID="{B62C8143-B2F4-424B-A140-949D780273D8}" presName="node" presStyleLbl="revTx" presStyleIdx="2" presStyleCnt="5">
        <dgm:presLayoutVars>
          <dgm:bulletEnabled val="1"/>
        </dgm:presLayoutVars>
      </dgm:prSet>
      <dgm:spPr/>
    </dgm:pt>
    <dgm:pt modelId="{73534622-1DD9-9846-B7E8-7A426EF65505}" type="pres">
      <dgm:prSet presAssocID="{472FE755-1931-3A43-8B56-2231B2D6F207}" presName="sibTrans" presStyleLbl="node1" presStyleIdx="2" presStyleCnt="5"/>
      <dgm:spPr/>
    </dgm:pt>
    <dgm:pt modelId="{0BC83224-2EB6-6542-B240-ADAF15568AF1}" type="pres">
      <dgm:prSet presAssocID="{42795BF6-4297-8540-8B9D-FB1F574C543D}" presName="dummy" presStyleCnt="0"/>
      <dgm:spPr/>
    </dgm:pt>
    <dgm:pt modelId="{3F0FB3CD-FB3E-904C-8BF7-0E4462FCCA16}" type="pres">
      <dgm:prSet presAssocID="{42795BF6-4297-8540-8B9D-FB1F574C543D}" presName="node" presStyleLbl="revTx" presStyleIdx="3" presStyleCnt="5">
        <dgm:presLayoutVars>
          <dgm:bulletEnabled val="1"/>
        </dgm:presLayoutVars>
      </dgm:prSet>
      <dgm:spPr/>
    </dgm:pt>
    <dgm:pt modelId="{6B639A07-01E9-B249-9C2D-660D01330F33}" type="pres">
      <dgm:prSet presAssocID="{7C5B7186-141F-AE48-AA77-F0134208289B}" presName="sibTrans" presStyleLbl="node1" presStyleIdx="3" presStyleCnt="5" custLinFactNeighborY="-1485"/>
      <dgm:spPr/>
    </dgm:pt>
    <dgm:pt modelId="{11C3149B-03BA-8548-9D2F-6C0D881B742D}" type="pres">
      <dgm:prSet presAssocID="{E9F53771-3349-D14E-A0B2-B848D8DD9FC4}" presName="dummy" presStyleCnt="0"/>
      <dgm:spPr/>
    </dgm:pt>
    <dgm:pt modelId="{94ED0BF5-FB15-1542-A690-87D40019A592}" type="pres">
      <dgm:prSet presAssocID="{E9F53771-3349-D14E-A0B2-B848D8DD9FC4}" presName="node" presStyleLbl="revTx" presStyleIdx="4" presStyleCnt="5">
        <dgm:presLayoutVars>
          <dgm:bulletEnabled val="1"/>
        </dgm:presLayoutVars>
      </dgm:prSet>
      <dgm:spPr/>
    </dgm:pt>
    <dgm:pt modelId="{5039CE1B-DD61-CC48-88CA-B4FE85A3427C}" type="pres">
      <dgm:prSet presAssocID="{CB0CB3B8-D426-1146-BB1B-78DDCF022EAA}" presName="sibTrans" presStyleLbl="node1" presStyleIdx="4" presStyleCnt="5" custLinFactNeighborX="717" custLinFactNeighborY="1078"/>
      <dgm:spPr/>
    </dgm:pt>
  </dgm:ptLst>
  <dgm:cxnLst>
    <dgm:cxn modelId="{8DA8EF01-30C9-9040-A4F0-A2D26B3AF508}" type="presOf" srcId="{CB0CB3B8-D426-1146-BB1B-78DDCF022EAA}" destId="{5039CE1B-DD61-CC48-88CA-B4FE85A3427C}" srcOrd="0" destOrd="0" presId="urn:microsoft.com/office/officeart/2005/8/layout/cycle1"/>
    <dgm:cxn modelId="{F1ABE15F-7F73-D647-BCCF-A4FBB17EFE2E}" type="presOf" srcId="{7C5B7186-141F-AE48-AA77-F0134208289B}" destId="{6B639A07-01E9-B249-9C2D-660D01330F33}" srcOrd="0" destOrd="0" presId="urn:microsoft.com/office/officeart/2005/8/layout/cycle1"/>
    <dgm:cxn modelId="{7342E269-BA57-F442-8231-3B4CF3F19119}" type="presOf" srcId="{42795BF6-4297-8540-8B9D-FB1F574C543D}" destId="{3F0FB3CD-FB3E-904C-8BF7-0E4462FCCA16}" srcOrd="0" destOrd="0" presId="urn:microsoft.com/office/officeart/2005/8/layout/cycle1"/>
    <dgm:cxn modelId="{6C2CD24A-572F-8E41-8D09-401DFA998A85}" srcId="{6EBED8FC-3428-C841-BF0C-8A82EA19D929}" destId="{E9F53771-3349-D14E-A0B2-B848D8DD9FC4}" srcOrd="4" destOrd="0" parTransId="{85BC779A-B382-774A-ADDA-2BBC8D4491D5}" sibTransId="{CB0CB3B8-D426-1146-BB1B-78DDCF022EAA}"/>
    <dgm:cxn modelId="{3680A050-379D-E544-A8BA-27A7B161A23D}" type="presOf" srcId="{6EBED8FC-3428-C841-BF0C-8A82EA19D929}" destId="{79AD35D1-0206-6C4E-BEAA-D6AAFF168A4F}" srcOrd="0" destOrd="0" presId="urn:microsoft.com/office/officeart/2005/8/layout/cycle1"/>
    <dgm:cxn modelId="{F47F7C72-CB22-A847-8B39-5C2F525B1AC1}" srcId="{6EBED8FC-3428-C841-BF0C-8A82EA19D929}" destId="{BFA93D57-9B83-0F4D-B594-E24836C268D1}" srcOrd="0" destOrd="0" parTransId="{39011272-7C7B-5847-B31E-715610BA9309}" sibTransId="{37AD8189-FB1C-7443-B5A2-9D46A1E24E12}"/>
    <dgm:cxn modelId="{61F4845A-CE63-F74A-A30E-2DAF4ADA96A3}" type="presOf" srcId="{B62C8143-B2F4-424B-A140-949D780273D8}" destId="{15FC4649-8054-5B42-A83E-75D5693B9814}" srcOrd="0" destOrd="0" presId="urn:microsoft.com/office/officeart/2005/8/layout/cycle1"/>
    <dgm:cxn modelId="{F4C5935A-8F59-A243-B6EF-58E4027522BF}" type="presOf" srcId="{37AD8189-FB1C-7443-B5A2-9D46A1E24E12}" destId="{D014EB72-049D-F145-9D24-879640445A58}" srcOrd="0" destOrd="0" presId="urn:microsoft.com/office/officeart/2005/8/layout/cycle1"/>
    <dgm:cxn modelId="{6C2A3980-AF8B-1946-A923-27CAB16AFC08}" type="presOf" srcId="{BFA93D57-9B83-0F4D-B594-E24836C268D1}" destId="{76D2DBB3-4946-8449-A74F-E6CA5989AAFC}" srcOrd="0" destOrd="0" presId="urn:microsoft.com/office/officeart/2005/8/layout/cycle1"/>
    <dgm:cxn modelId="{98547299-F322-FB48-B5B9-91CDE59FDFF2}" srcId="{6EBED8FC-3428-C841-BF0C-8A82EA19D929}" destId="{B62C8143-B2F4-424B-A140-949D780273D8}" srcOrd="2" destOrd="0" parTransId="{26437153-7B43-EE4F-9E82-1B0D53C9B33D}" sibTransId="{472FE755-1931-3A43-8B56-2231B2D6F207}"/>
    <dgm:cxn modelId="{4A6391B7-534D-D04C-B693-2812FD7710A5}" srcId="{6EBED8FC-3428-C841-BF0C-8A82EA19D929}" destId="{42795BF6-4297-8540-8B9D-FB1F574C543D}" srcOrd="3" destOrd="0" parTransId="{ACF605A9-F111-4A40-AF9E-F48AC2128B53}" sibTransId="{7C5B7186-141F-AE48-AA77-F0134208289B}"/>
    <dgm:cxn modelId="{30012ED8-45D3-7449-9223-B8F51BA12BAB}" srcId="{6EBED8FC-3428-C841-BF0C-8A82EA19D929}" destId="{399F34FC-ECF7-D842-98F9-771D9CAE4098}" srcOrd="1" destOrd="0" parTransId="{2A78FD20-D578-5948-952B-20A8855A6AA7}" sibTransId="{8131A397-AB18-B149-9381-89B6BC2E0A59}"/>
    <dgm:cxn modelId="{E0E32CE4-46C9-E946-B4B0-790DEF3BDDAD}" type="presOf" srcId="{399F34FC-ECF7-D842-98F9-771D9CAE4098}" destId="{59CA430D-C1DC-274C-84B1-D2551DC6C609}" srcOrd="0" destOrd="0" presId="urn:microsoft.com/office/officeart/2005/8/layout/cycle1"/>
    <dgm:cxn modelId="{FC09E2ED-2E85-3345-B0A7-5210C1DC5E23}" type="presOf" srcId="{8131A397-AB18-B149-9381-89B6BC2E0A59}" destId="{2BB83ECC-FD26-FF4B-8B8D-1A94746CA57D}" srcOrd="0" destOrd="0" presId="urn:microsoft.com/office/officeart/2005/8/layout/cycle1"/>
    <dgm:cxn modelId="{0C467EF1-19FF-764A-A0C5-F6CEF234C574}" type="presOf" srcId="{E9F53771-3349-D14E-A0B2-B848D8DD9FC4}" destId="{94ED0BF5-FB15-1542-A690-87D40019A592}" srcOrd="0" destOrd="0" presId="urn:microsoft.com/office/officeart/2005/8/layout/cycle1"/>
    <dgm:cxn modelId="{EC16C0F7-5ABD-4743-BFD9-12DF3CF4C08B}" type="presOf" srcId="{472FE755-1931-3A43-8B56-2231B2D6F207}" destId="{73534622-1DD9-9846-B7E8-7A426EF65505}" srcOrd="0" destOrd="0" presId="urn:microsoft.com/office/officeart/2005/8/layout/cycle1"/>
    <dgm:cxn modelId="{609837FA-1D80-2B41-B1A6-F8C6F6EB09B6}" type="presParOf" srcId="{79AD35D1-0206-6C4E-BEAA-D6AAFF168A4F}" destId="{59FF6D41-CF84-974E-827A-18F76EF2F5D2}" srcOrd="0" destOrd="0" presId="urn:microsoft.com/office/officeart/2005/8/layout/cycle1"/>
    <dgm:cxn modelId="{5FEB566D-561B-4447-8C03-EBD8B7000FF8}" type="presParOf" srcId="{79AD35D1-0206-6C4E-BEAA-D6AAFF168A4F}" destId="{76D2DBB3-4946-8449-A74F-E6CA5989AAFC}" srcOrd="1" destOrd="0" presId="urn:microsoft.com/office/officeart/2005/8/layout/cycle1"/>
    <dgm:cxn modelId="{73072D97-7EE8-2F4F-A18D-206722CFA272}" type="presParOf" srcId="{79AD35D1-0206-6C4E-BEAA-D6AAFF168A4F}" destId="{D014EB72-049D-F145-9D24-879640445A58}" srcOrd="2" destOrd="0" presId="urn:microsoft.com/office/officeart/2005/8/layout/cycle1"/>
    <dgm:cxn modelId="{F9A633E3-EF18-614C-85AB-76D2724312D2}" type="presParOf" srcId="{79AD35D1-0206-6C4E-BEAA-D6AAFF168A4F}" destId="{A0933781-8CA2-6F40-ACA9-4C3DA92AAE32}" srcOrd="3" destOrd="0" presId="urn:microsoft.com/office/officeart/2005/8/layout/cycle1"/>
    <dgm:cxn modelId="{799D2C8E-DB4E-834C-A673-EAF07692FD82}" type="presParOf" srcId="{79AD35D1-0206-6C4E-BEAA-D6AAFF168A4F}" destId="{59CA430D-C1DC-274C-84B1-D2551DC6C609}" srcOrd="4" destOrd="0" presId="urn:microsoft.com/office/officeart/2005/8/layout/cycle1"/>
    <dgm:cxn modelId="{6B40681C-C1BD-6F4A-8A4C-E715D590A98F}" type="presParOf" srcId="{79AD35D1-0206-6C4E-BEAA-D6AAFF168A4F}" destId="{2BB83ECC-FD26-FF4B-8B8D-1A94746CA57D}" srcOrd="5" destOrd="0" presId="urn:microsoft.com/office/officeart/2005/8/layout/cycle1"/>
    <dgm:cxn modelId="{BF3BED7B-EF8D-B040-B044-FCF476C51D02}" type="presParOf" srcId="{79AD35D1-0206-6C4E-BEAA-D6AAFF168A4F}" destId="{B4E6B931-9D59-4247-9DF1-21074476A39A}" srcOrd="6" destOrd="0" presId="urn:microsoft.com/office/officeart/2005/8/layout/cycle1"/>
    <dgm:cxn modelId="{CD3F7C99-336F-0742-930D-28CDC6E540FF}" type="presParOf" srcId="{79AD35D1-0206-6C4E-BEAA-D6AAFF168A4F}" destId="{15FC4649-8054-5B42-A83E-75D5693B9814}" srcOrd="7" destOrd="0" presId="urn:microsoft.com/office/officeart/2005/8/layout/cycle1"/>
    <dgm:cxn modelId="{DA0A0CBA-71A2-AB44-84C9-4B0B0F332B6E}" type="presParOf" srcId="{79AD35D1-0206-6C4E-BEAA-D6AAFF168A4F}" destId="{73534622-1DD9-9846-B7E8-7A426EF65505}" srcOrd="8" destOrd="0" presId="urn:microsoft.com/office/officeart/2005/8/layout/cycle1"/>
    <dgm:cxn modelId="{F9DE9640-13CF-2A42-926C-AB8F739151EB}" type="presParOf" srcId="{79AD35D1-0206-6C4E-BEAA-D6AAFF168A4F}" destId="{0BC83224-2EB6-6542-B240-ADAF15568AF1}" srcOrd="9" destOrd="0" presId="urn:microsoft.com/office/officeart/2005/8/layout/cycle1"/>
    <dgm:cxn modelId="{BB2D7985-14BB-8B49-A071-FC176EAA1ACD}" type="presParOf" srcId="{79AD35D1-0206-6C4E-BEAA-D6AAFF168A4F}" destId="{3F0FB3CD-FB3E-904C-8BF7-0E4462FCCA16}" srcOrd="10" destOrd="0" presId="urn:microsoft.com/office/officeart/2005/8/layout/cycle1"/>
    <dgm:cxn modelId="{FDE5F954-D456-094E-85E6-9A25E353796B}" type="presParOf" srcId="{79AD35D1-0206-6C4E-BEAA-D6AAFF168A4F}" destId="{6B639A07-01E9-B249-9C2D-660D01330F33}" srcOrd="11" destOrd="0" presId="urn:microsoft.com/office/officeart/2005/8/layout/cycle1"/>
    <dgm:cxn modelId="{944A2A15-3B10-0E47-BD68-A56FBBBEAC87}" type="presParOf" srcId="{79AD35D1-0206-6C4E-BEAA-D6AAFF168A4F}" destId="{11C3149B-03BA-8548-9D2F-6C0D881B742D}" srcOrd="12" destOrd="0" presId="urn:microsoft.com/office/officeart/2005/8/layout/cycle1"/>
    <dgm:cxn modelId="{69F0508B-3947-DE45-8FA7-35DF637B994B}" type="presParOf" srcId="{79AD35D1-0206-6C4E-BEAA-D6AAFF168A4F}" destId="{94ED0BF5-FB15-1542-A690-87D40019A592}" srcOrd="13" destOrd="0" presId="urn:microsoft.com/office/officeart/2005/8/layout/cycle1"/>
    <dgm:cxn modelId="{F1F73607-8CA5-FF43-B638-7FBF3C28E2A8}" type="presParOf" srcId="{79AD35D1-0206-6C4E-BEAA-D6AAFF168A4F}" destId="{5039CE1B-DD61-CC48-88CA-B4FE85A3427C}" srcOrd="14" destOrd="0" presId="urn:microsoft.com/office/officeart/2005/8/layout/cycle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593D70D-F815-0442-9E5C-A6B603381EB2}" type="doc">
      <dgm:prSet loTypeId="urn:microsoft.com/office/officeart/2005/8/layout/equation2" loCatId="" qsTypeId="urn:microsoft.com/office/officeart/2005/8/quickstyle/simple4" qsCatId="simple" csTypeId="urn:microsoft.com/office/officeart/2005/8/colors/accent1_2" csCatId="accent1" phldr="1"/>
      <dgm:spPr/>
    </dgm:pt>
    <dgm:pt modelId="{BA71E1C3-DE45-5047-A474-D7B83BF1F11E}">
      <dgm:prSet phldrT="[Text]"/>
      <dgm:spPr>
        <a:solidFill>
          <a:srgbClr val="009999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Evaluating Organizational Capacity</a:t>
          </a:r>
        </a:p>
      </dgm:t>
    </dgm:pt>
    <dgm:pt modelId="{FDF66442-B580-4B4F-8B2D-0E99C0A28DC5}" type="parTrans" cxnId="{F9F8B73E-5B76-9640-BFD5-FD52FA91D4DB}">
      <dgm:prSet/>
      <dgm:spPr/>
      <dgm:t>
        <a:bodyPr/>
        <a:lstStyle/>
        <a:p>
          <a:endParaRPr lang="en-US"/>
        </a:p>
      </dgm:t>
    </dgm:pt>
    <dgm:pt modelId="{AB82F137-DE03-D24F-8C35-508E0EA0EA06}" type="sibTrans" cxnId="{F9F8B73E-5B76-9640-BFD5-FD52FA91D4DB}">
      <dgm:prSet/>
      <dgm:spPr>
        <a:solidFill>
          <a:srgbClr val="009999"/>
        </a:solidFill>
      </dgm:spPr>
      <dgm:t>
        <a:bodyPr/>
        <a:lstStyle/>
        <a:p>
          <a:endParaRPr lang="en-US"/>
        </a:p>
      </dgm:t>
    </dgm:pt>
    <dgm:pt modelId="{5F25787C-FB9E-BB4E-BD03-AD9A38B24181}">
      <dgm:prSet phldrT="[Text]"/>
      <dgm:spPr>
        <a:solidFill>
          <a:srgbClr val="009999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Implementing Multi-Channel Outreach</a:t>
          </a:r>
        </a:p>
      </dgm:t>
    </dgm:pt>
    <dgm:pt modelId="{25BCD85D-5C81-D84B-A5ED-F6A4BCC358CB}" type="parTrans" cxnId="{3B2A102A-50FB-3546-9B82-C0ADC967FAAE}">
      <dgm:prSet/>
      <dgm:spPr/>
      <dgm:t>
        <a:bodyPr/>
        <a:lstStyle/>
        <a:p>
          <a:endParaRPr lang="en-US"/>
        </a:p>
      </dgm:t>
    </dgm:pt>
    <dgm:pt modelId="{76EA5908-D10C-5448-AED8-E5F662DBEF20}" type="sibTrans" cxnId="{3B2A102A-50FB-3546-9B82-C0ADC967FAAE}">
      <dgm:prSet/>
      <dgm:spPr>
        <a:solidFill>
          <a:srgbClr val="009999"/>
        </a:solidFill>
      </dgm:spPr>
      <dgm:t>
        <a:bodyPr/>
        <a:lstStyle/>
        <a:p>
          <a:endParaRPr lang="en-US"/>
        </a:p>
      </dgm:t>
    </dgm:pt>
    <dgm:pt modelId="{E9A8F467-9A1E-9640-950B-E20E27355ABD}">
      <dgm:prSet phldrT="[Text]" custT="1"/>
      <dgm:spPr>
        <a:solidFill>
          <a:srgbClr val="009999"/>
        </a:solidFill>
      </dgm:spPr>
      <dgm:t>
        <a:bodyPr/>
        <a:lstStyle/>
        <a:p>
          <a:r>
            <a:rPr lang="en-US" sz="1600" dirty="0">
              <a:solidFill>
                <a:schemeClr val="bg1"/>
              </a:solidFill>
            </a:rPr>
            <a:t>1. Recognize Intent               </a:t>
          </a:r>
        </a:p>
        <a:p>
          <a:r>
            <a:rPr lang="en-US" sz="1600" dirty="0">
              <a:solidFill>
                <a:schemeClr val="bg1"/>
              </a:solidFill>
            </a:rPr>
            <a:t>2.  Build Donor Pipeline           </a:t>
          </a:r>
        </a:p>
        <a:p>
          <a:r>
            <a:rPr lang="en-US" sz="1600" dirty="0">
              <a:solidFill>
                <a:schemeClr val="bg1"/>
              </a:solidFill>
            </a:rPr>
            <a:t>3. Internal Infrastructure</a:t>
          </a:r>
        </a:p>
      </dgm:t>
    </dgm:pt>
    <dgm:pt modelId="{476FDDA0-B53F-9A48-A2C6-A88014AF8A6C}" type="parTrans" cxnId="{943EE211-CF33-5541-AE94-D682C3F9EDBD}">
      <dgm:prSet/>
      <dgm:spPr/>
      <dgm:t>
        <a:bodyPr/>
        <a:lstStyle/>
        <a:p>
          <a:endParaRPr lang="en-US"/>
        </a:p>
      </dgm:t>
    </dgm:pt>
    <dgm:pt modelId="{D8B9C0C4-5EA7-7949-84A6-BBCB3260B0CA}" type="sibTrans" cxnId="{943EE211-CF33-5541-AE94-D682C3F9EDBD}">
      <dgm:prSet/>
      <dgm:spPr/>
      <dgm:t>
        <a:bodyPr/>
        <a:lstStyle/>
        <a:p>
          <a:endParaRPr lang="en-US"/>
        </a:p>
      </dgm:t>
    </dgm:pt>
    <dgm:pt modelId="{099E81FB-0D03-E74A-ABFD-508922548A3C}" type="pres">
      <dgm:prSet presAssocID="{6593D70D-F815-0442-9E5C-A6B603381EB2}" presName="Name0" presStyleCnt="0">
        <dgm:presLayoutVars>
          <dgm:dir/>
          <dgm:resizeHandles val="exact"/>
        </dgm:presLayoutVars>
      </dgm:prSet>
      <dgm:spPr/>
    </dgm:pt>
    <dgm:pt modelId="{0F5291F7-9B07-A84C-BC20-B300EFF809D7}" type="pres">
      <dgm:prSet presAssocID="{6593D70D-F815-0442-9E5C-A6B603381EB2}" presName="vNodes" presStyleCnt="0"/>
      <dgm:spPr/>
    </dgm:pt>
    <dgm:pt modelId="{96407A5B-3F4D-3349-B798-25124D68BEEE}" type="pres">
      <dgm:prSet presAssocID="{BA71E1C3-DE45-5047-A474-D7B83BF1F11E}" presName="node" presStyleLbl="node1" presStyleIdx="0" presStyleCnt="3" custLinFactNeighborX="-1387" custLinFactNeighborY="-22348">
        <dgm:presLayoutVars>
          <dgm:bulletEnabled val="1"/>
        </dgm:presLayoutVars>
      </dgm:prSet>
      <dgm:spPr/>
    </dgm:pt>
    <dgm:pt modelId="{E468D9CF-44DB-6349-BD56-E48474D7D529}" type="pres">
      <dgm:prSet presAssocID="{AB82F137-DE03-D24F-8C35-508E0EA0EA06}" presName="spacerT" presStyleCnt="0"/>
      <dgm:spPr/>
    </dgm:pt>
    <dgm:pt modelId="{2F941641-7602-204B-BED3-3F90B306A730}" type="pres">
      <dgm:prSet presAssocID="{AB82F137-DE03-D24F-8C35-508E0EA0EA06}" presName="sibTrans" presStyleLbl="sibTrans2D1" presStyleIdx="0" presStyleCnt="2"/>
      <dgm:spPr/>
    </dgm:pt>
    <dgm:pt modelId="{1ABB739A-ACE4-0C48-9C1D-E12445CC7EEC}" type="pres">
      <dgm:prSet presAssocID="{AB82F137-DE03-D24F-8C35-508E0EA0EA06}" presName="spacerB" presStyleCnt="0"/>
      <dgm:spPr/>
    </dgm:pt>
    <dgm:pt modelId="{42CCCED7-353D-DF4D-AF69-894D3BAB635A}" type="pres">
      <dgm:prSet presAssocID="{5F25787C-FB9E-BB4E-BD03-AD9A38B24181}" presName="node" presStyleLbl="node1" presStyleIdx="1" presStyleCnt="3">
        <dgm:presLayoutVars>
          <dgm:bulletEnabled val="1"/>
        </dgm:presLayoutVars>
      </dgm:prSet>
      <dgm:spPr/>
    </dgm:pt>
    <dgm:pt modelId="{5F56B5CC-52C7-EA4D-9BBA-5D362933A9C6}" type="pres">
      <dgm:prSet presAssocID="{6593D70D-F815-0442-9E5C-A6B603381EB2}" presName="sibTransLast" presStyleLbl="sibTrans2D1" presStyleIdx="1" presStyleCnt="2"/>
      <dgm:spPr/>
    </dgm:pt>
    <dgm:pt modelId="{997D97E7-C9CF-4441-BA97-498F7FDB88CE}" type="pres">
      <dgm:prSet presAssocID="{6593D70D-F815-0442-9E5C-A6B603381EB2}" presName="connectorText" presStyleLbl="sibTrans2D1" presStyleIdx="1" presStyleCnt="2"/>
      <dgm:spPr/>
    </dgm:pt>
    <dgm:pt modelId="{8BDFB378-BF6D-6446-B151-3E4314C3B3D2}" type="pres">
      <dgm:prSet presAssocID="{6593D70D-F815-0442-9E5C-A6B603381EB2}" presName="lastNode" presStyleLbl="node1" presStyleIdx="2" presStyleCnt="3">
        <dgm:presLayoutVars>
          <dgm:bulletEnabled val="1"/>
        </dgm:presLayoutVars>
      </dgm:prSet>
      <dgm:spPr/>
    </dgm:pt>
  </dgm:ptLst>
  <dgm:cxnLst>
    <dgm:cxn modelId="{943EE211-CF33-5541-AE94-D682C3F9EDBD}" srcId="{6593D70D-F815-0442-9E5C-A6B603381EB2}" destId="{E9A8F467-9A1E-9640-950B-E20E27355ABD}" srcOrd="2" destOrd="0" parTransId="{476FDDA0-B53F-9A48-A2C6-A88014AF8A6C}" sibTransId="{D8B9C0C4-5EA7-7949-84A6-BBCB3260B0CA}"/>
    <dgm:cxn modelId="{86193320-3628-2C4B-9C22-279AE9800F20}" type="presOf" srcId="{76EA5908-D10C-5448-AED8-E5F662DBEF20}" destId="{997D97E7-C9CF-4441-BA97-498F7FDB88CE}" srcOrd="1" destOrd="0" presId="urn:microsoft.com/office/officeart/2005/8/layout/equation2"/>
    <dgm:cxn modelId="{3B2A102A-50FB-3546-9B82-C0ADC967FAAE}" srcId="{6593D70D-F815-0442-9E5C-A6B603381EB2}" destId="{5F25787C-FB9E-BB4E-BD03-AD9A38B24181}" srcOrd="1" destOrd="0" parTransId="{25BCD85D-5C81-D84B-A5ED-F6A4BCC358CB}" sibTransId="{76EA5908-D10C-5448-AED8-E5F662DBEF20}"/>
    <dgm:cxn modelId="{724C4238-B766-DA43-AA54-EF6F96D76AA2}" type="presOf" srcId="{5F25787C-FB9E-BB4E-BD03-AD9A38B24181}" destId="{42CCCED7-353D-DF4D-AF69-894D3BAB635A}" srcOrd="0" destOrd="0" presId="urn:microsoft.com/office/officeart/2005/8/layout/equation2"/>
    <dgm:cxn modelId="{F9F8B73E-5B76-9640-BFD5-FD52FA91D4DB}" srcId="{6593D70D-F815-0442-9E5C-A6B603381EB2}" destId="{BA71E1C3-DE45-5047-A474-D7B83BF1F11E}" srcOrd="0" destOrd="0" parTransId="{FDF66442-B580-4B4F-8B2D-0E99C0A28DC5}" sibTransId="{AB82F137-DE03-D24F-8C35-508E0EA0EA06}"/>
    <dgm:cxn modelId="{FD797073-780A-A645-B5C0-BB9A01C67601}" type="presOf" srcId="{76EA5908-D10C-5448-AED8-E5F662DBEF20}" destId="{5F56B5CC-52C7-EA4D-9BBA-5D362933A9C6}" srcOrd="0" destOrd="0" presId="urn:microsoft.com/office/officeart/2005/8/layout/equation2"/>
    <dgm:cxn modelId="{D0927073-E5BB-414C-A3C3-F3E8522440E4}" type="presOf" srcId="{6593D70D-F815-0442-9E5C-A6B603381EB2}" destId="{099E81FB-0D03-E74A-ABFD-508922548A3C}" srcOrd="0" destOrd="0" presId="urn:microsoft.com/office/officeart/2005/8/layout/equation2"/>
    <dgm:cxn modelId="{67727889-092A-9346-86C9-D218CD2126D2}" type="presOf" srcId="{E9A8F467-9A1E-9640-950B-E20E27355ABD}" destId="{8BDFB378-BF6D-6446-B151-3E4314C3B3D2}" srcOrd="0" destOrd="0" presId="urn:microsoft.com/office/officeart/2005/8/layout/equation2"/>
    <dgm:cxn modelId="{3A73E68F-3CFF-7247-97DA-1386C3CDBA7E}" type="presOf" srcId="{BA71E1C3-DE45-5047-A474-D7B83BF1F11E}" destId="{96407A5B-3F4D-3349-B798-25124D68BEEE}" srcOrd="0" destOrd="0" presId="urn:microsoft.com/office/officeart/2005/8/layout/equation2"/>
    <dgm:cxn modelId="{437084DF-7C56-B243-8D32-B3F0F5FAD5F6}" type="presOf" srcId="{AB82F137-DE03-D24F-8C35-508E0EA0EA06}" destId="{2F941641-7602-204B-BED3-3F90B306A730}" srcOrd="0" destOrd="0" presId="urn:microsoft.com/office/officeart/2005/8/layout/equation2"/>
    <dgm:cxn modelId="{58A5BC47-CAE4-C944-9CBB-B255401909B1}" type="presParOf" srcId="{099E81FB-0D03-E74A-ABFD-508922548A3C}" destId="{0F5291F7-9B07-A84C-BC20-B300EFF809D7}" srcOrd="0" destOrd="0" presId="urn:microsoft.com/office/officeart/2005/8/layout/equation2"/>
    <dgm:cxn modelId="{D8E39F0B-B2A4-B44D-8557-A7A89E0955DA}" type="presParOf" srcId="{0F5291F7-9B07-A84C-BC20-B300EFF809D7}" destId="{96407A5B-3F4D-3349-B798-25124D68BEEE}" srcOrd="0" destOrd="0" presId="urn:microsoft.com/office/officeart/2005/8/layout/equation2"/>
    <dgm:cxn modelId="{28197584-1531-414C-8B89-2C2F6C72E14E}" type="presParOf" srcId="{0F5291F7-9B07-A84C-BC20-B300EFF809D7}" destId="{E468D9CF-44DB-6349-BD56-E48474D7D529}" srcOrd="1" destOrd="0" presId="urn:microsoft.com/office/officeart/2005/8/layout/equation2"/>
    <dgm:cxn modelId="{8B0AAC3A-C414-D54A-9C9A-04C853B4EDEE}" type="presParOf" srcId="{0F5291F7-9B07-A84C-BC20-B300EFF809D7}" destId="{2F941641-7602-204B-BED3-3F90B306A730}" srcOrd="2" destOrd="0" presId="urn:microsoft.com/office/officeart/2005/8/layout/equation2"/>
    <dgm:cxn modelId="{0500DEE7-02B8-FF4E-8903-AF07CF7DE7D5}" type="presParOf" srcId="{0F5291F7-9B07-A84C-BC20-B300EFF809D7}" destId="{1ABB739A-ACE4-0C48-9C1D-E12445CC7EEC}" srcOrd="3" destOrd="0" presId="urn:microsoft.com/office/officeart/2005/8/layout/equation2"/>
    <dgm:cxn modelId="{083747F1-8236-8247-A8E7-22A24722DD49}" type="presParOf" srcId="{0F5291F7-9B07-A84C-BC20-B300EFF809D7}" destId="{42CCCED7-353D-DF4D-AF69-894D3BAB635A}" srcOrd="4" destOrd="0" presId="urn:microsoft.com/office/officeart/2005/8/layout/equation2"/>
    <dgm:cxn modelId="{9F2AC785-9692-3441-A13E-8350BCE33AA6}" type="presParOf" srcId="{099E81FB-0D03-E74A-ABFD-508922548A3C}" destId="{5F56B5CC-52C7-EA4D-9BBA-5D362933A9C6}" srcOrd="1" destOrd="0" presId="urn:microsoft.com/office/officeart/2005/8/layout/equation2"/>
    <dgm:cxn modelId="{B5A36761-0941-E340-A13C-C7E612961C52}" type="presParOf" srcId="{5F56B5CC-52C7-EA4D-9BBA-5D362933A9C6}" destId="{997D97E7-C9CF-4441-BA97-498F7FDB88CE}" srcOrd="0" destOrd="0" presId="urn:microsoft.com/office/officeart/2005/8/layout/equation2"/>
    <dgm:cxn modelId="{10604F0D-FB75-4D40-B024-2CB8ADBF0CDA}" type="presParOf" srcId="{099E81FB-0D03-E74A-ABFD-508922548A3C}" destId="{8BDFB378-BF6D-6446-B151-3E4314C3B3D2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08EE4B-04F0-46D4-9961-D967AB557E22}">
      <dsp:nvSpPr>
        <dsp:cNvPr id="0" name=""/>
        <dsp:cNvSpPr/>
      </dsp:nvSpPr>
      <dsp:spPr>
        <a:xfrm>
          <a:off x="377584" y="534941"/>
          <a:ext cx="2495374" cy="2495374"/>
        </a:xfrm>
        <a:prstGeom prst="blockArc">
          <a:avLst>
            <a:gd name="adj1" fmla="val 10800000"/>
            <a:gd name="adj2" fmla="val 1620000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61E4A9-F255-4A77-A587-ADC48FBCBEAD}">
      <dsp:nvSpPr>
        <dsp:cNvPr id="0" name=""/>
        <dsp:cNvSpPr/>
      </dsp:nvSpPr>
      <dsp:spPr>
        <a:xfrm>
          <a:off x="377584" y="534941"/>
          <a:ext cx="2495374" cy="2495374"/>
        </a:xfrm>
        <a:prstGeom prst="blockArc">
          <a:avLst>
            <a:gd name="adj1" fmla="val 5400000"/>
            <a:gd name="adj2" fmla="val 1080000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8FE3C2-2C67-4E0E-8D20-A9A9FE120C5F}">
      <dsp:nvSpPr>
        <dsp:cNvPr id="0" name=""/>
        <dsp:cNvSpPr/>
      </dsp:nvSpPr>
      <dsp:spPr>
        <a:xfrm>
          <a:off x="377584" y="534941"/>
          <a:ext cx="2495374" cy="2495374"/>
        </a:xfrm>
        <a:prstGeom prst="blockArc">
          <a:avLst>
            <a:gd name="adj1" fmla="val 0"/>
            <a:gd name="adj2" fmla="val 540000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BF1F2A-8F6B-40CA-9D8E-BB065161B56E}">
      <dsp:nvSpPr>
        <dsp:cNvPr id="0" name=""/>
        <dsp:cNvSpPr/>
      </dsp:nvSpPr>
      <dsp:spPr>
        <a:xfrm>
          <a:off x="377584" y="534941"/>
          <a:ext cx="2495374" cy="2495374"/>
        </a:xfrm>
        <a:prstGeom prst="blockArc">
          <a:avLst>
            <a:gd name="adj1" fmla="val 16200000"/>
            <a:gd name="adj2" fmla="val 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3E41AD-13BB-4AB5-A0E9-D80FDD84BB04}">
      <dsp:nvSpPr>
        <dsp:cNvPr id="0" name=""/>
        <dsp:cNvSpPr/>
      </dsp:nvSpPr>
      <dsp:spPr>
        <a:xfrm>
          <a:off x="1050976" y="1208333"/>
          <a:ext cx="1148590" cy="11485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rPr>
            <a:t>The 4 - Right Rule</a:t>
          </a:r>
        </a:p>
      </dsp:txBody>
      <dsp:txXfrm>
        <a:off x="1219183" y="1376540"/>
        <a:ext cx="812176" cy="812176"/>
      </dsp:txXfrm>
    </dsp:sp>
    <dsp:sp modelId="{2CF14971-99CB-433E-8BF0-A6B8E06B828E}">
      <dsp:nvSpPr>
        <dsp:cNvPr id="0" name=""/>
        <dsp:cNvSpPr/>
      </dsp:nvSpPr>
      <dsp:spPr>
        <a:xfrm>
          <a:off x="1132728" y="99616"/>
          <a:ext cx="985084" cy="9285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rPr>
            <a:t>The right person</a:t>
          </a:r>
        </a:p>
      </dsp:txBody>
      <dsp:txXfrm>
        <a:off x="1276990" y="235597"/>
        <a:ext cx="696560" cy="656576"/>
      </dsp:txXfrm>
    </dsp:sp>
    <dsp:sp modelId="{74952D83-F8B9-4A8F-BC6D-61AB89D2A64E}">
      <dsp:nvSpPr>
        <dsp:cNvPr id="0" name=""/>
        <dsp:cNvSpPr/>
      </dsp:nvSpPr>
      <dsp:spPr>
        <a:xfrm>
          <a:off x="2346703" y="1285322"/>
          <a:ext cx="994620" cy="9946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rPr>
            <a:t>Asking the right prospect</a:t>
          </a:r>
        </a:p>
      </dsp:txBody>
      <dsp:txXfrm>
        <a:off x="2492362" y="1430980"/>
        <a:ext cx="703302" cy="703296"/>
      </dsp:txXfrm>
    </dsp:sp>
    <dsp:sp modelId="{F40EB0FD-474E-48D2-B79A-70FFD48CF0D2}">
      <dsp:nvSpPr>
        <dsp:cNvPr id="0" name=""/>
        <dsp:cNvSpPr/>
      </dsp:nvSpPr>
      <dsp:spPr>
        <a:xfrm>
          <a:off x="1132728" y="2509399"/>
          <a:ext cx="985084" cy="9839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rPr>
            <a:t>For the right amount</a:t>
          </a:r>
        </a:p>
      </dsp:txBody>
      <dsp:txXfrm>
        <a:off x="1276990" y="2653494"/>
        <a:ext cx="696560" cy="695753"/>
      </dsp:txXfrm>
    </dsp:sp>
    <dsp:sp modelId="{077CF5D8-05B8-4C9E-B00C-6F6EF1A6B3B8}">
      <dsp:nvSpPr>
        <dsp:cNvPr id="0" name=""/>
        <dsp:cNvSpPr/>
      </dsp:nvSpPr>
      <dsp:spPr>
        <a:xfrm>
          <a:off x="-96755" y="1285322"/>
          <a:ext cx="1006568" cy="9946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rPr>
            <a:t>At the right time</a:t>
          </a:r>
        </a:p>
      </dsp:txBody>
      <dsp:txXfrm>
        <a:off x="50653" y="1430980"/>
        <a:ext cx="711752" cy="7032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D2DBB3-4946-8449-A74F-E6CA5989AAFC}">
      <dsp:nvSpPr>
        <dsp:cNvPr id="0" name=""/>
        <dsp:cNvSpPr/>
      </dsp:nvSpPr>
      <dsp:spPr>
        <a:xfrm>
          <a:off x="3333652" y="24610"/>
          <a:ext cx="816560" cy="816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bg1"/>
              </a:solidFill>
            </a:rPr>
            <a:t>Recognizing Intent</a:t>
          </a:r>
        </a:p>
      </dsp:txBody>
      <dsp:txXfrm>
        <a:off x="3333652" y="24610"/>
        <a:ext cx="816560" cy="816560"/>
      </dsp:txXfrm>
    </dsp:sp>
    <dsp:sp modelId="{D014EB72-049D-F145-9D24-879640445A58}">
      <dsp:nvSpPr>
        <dsp:cNvPr id="0" name=""/>
        <dsp:cNvSpPr/>
      </dsp:nvSpPr>
      <dsp:spPr>
        <a:xfrm>
          <a:off x="1561456" y="-173834"/>
          <a:ext cx="3063187" cy="3063187"/>
        </a:xfrm>
        <a:prstGeom prst="circularArrow">
          <a:avLst>
            <a:gd name="adj1" fmla="val 5198"/>
            <a:gd name="adj2" fmla="val 335767"/>
            <a:gd name="adj3" fmla="val 21293836"/>
            <a:gd name="adj4" fmla="val 19765719"/>
            <a:gd name="adj5" fmla="val 6065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9CA430D-C1DC-274C-84B1-D2551DC6C609}">
      <dsp:nvSpPr>
        <dsp:cNvPr id="0" name=""/>
        <dsp:cNvSpPr/>
      </dsp:nvSpPr>
      <dsp:spPr>
        <a:xfrm>
          <a:off x="3531210" y="1544125"/>
          <a:ext cx="1408885" cy="816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bg1"/>
              </a:solidFill>
            </a:rPr>
            <a:t>Communication &amp; Engagement</a:t>
          </a:r>
        </a:p>
      </dsp:txBody>
      <dsp:txXfrm>
        <a:off x="3531210" y="1544125"/>
        <a:ext cx="1408885" cy="816560"/>
      </dsp:txXfrm>
    </dsp:sp>
    <dsp:sp modelId="{2BB83ECC-FD26-FF4B-8B8D-1A94746CA57D}">
      <dsp:nvSpPr>
        <dsp:cNvPr id="0" name=""/>
        <dsp:cNvSpPr/>
      </dsp:nvSpPr>
      <dsp:spPr>
        <a:xfrm>
          <a:off x="1411482" y="828"/>
          <a:ext cx="3063187" cy="3063187"/>
        </a:xfrm>
        <a:prstGeom prst="circularArrow">
          <a:avLst>
            <a:gd name="adj1" fmla="val 5198"/>
            <a:gd name="adj2" fmla="val 335767"/>
            <a:gd name="adj3" fmla="val 4015314"/>
            <a:gd name="adj4" fmla="val 2252867"/>
            <a:gd name="adj5" fmla="val 6065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FC4649-8054-5B42-A83E-75D5693B9814}">
      <dsp:nvSpPr>
        <dsp:cNvPr id="0" name=""/>
        <dsp:cNvSpPr/>
      </dsp:nvSpPr>
      <dsp:spPr>
        <a:xfrm>
          <a:off x="2534795" y="2483237"/>
          <a:ext cx="816560" cy="816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bg1"/>
              </a:solidFill>
            </a:rPr>
            <a:t>Legacy Planning</a:t>
          </a:r>
        </a:p>
      </dsp:txBody>
      <dsp:txXfrm>
        <a:off x="2534795" y="2483237"/>
        <a:ext cx="816560" cy="816560"/>
      </dsp:txXfrm>
    </dsp:sp>
    <dsp:sp modelId="{73534622-1DD9-9846-B7E8-7A426EF65505}">
      <dsp:nvSpPr>
        <dsp:cNvPr id="0" name=""/>
        <dsp:cNvSpPr/>
      </dsp:nvSpPr>
      <dsp:spPr>
        <a:xfrm>
          <a:off x="1411482" y="828"/>
          <a:ext cx="3063187" cy="3063187"/>
        </a:xfrm>
        <a:prstGeom prst="circularArrow">
          <a:avLst>
            <a:gd name="adj1" fmla="val 5198"/>
            <a:gd name="adj2" fmla="val 335767"/>
            <a:gd name="adj3" fmla="val 8211365"/>
            <a:gd name="adj4" fmla="val 6448919"/>
            <a:gd name="adj5" fmla="val 6065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F0FB3CD-FB3E-904C-8BF7-0E4462FCCA16}">
      <dsp:nvSpPr>
        <dsp:cNvPr id="0" name=""/>
        <dsp:cNvSpPr/>
      </dsp:nvSpPr>
      <dsp:spPr>
        <a:xfrm>
          <a:off x="1242219" y="1544125"/>
          <a:ext cx="816560" cy="816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bg1"/>
              </a:solidFill>
            </a:rPr>
            <a:t>Processing</a:t>
          </a:r>
        </a:p>
      </dsp:txBody>
      <dsp:txXfrm>
        <a:off x="1242219" y="1544125"/>
        <a:ext cx="816560" cy="816560"/>
      </dsp:txXfrm>
    </dsp:sp>
    <dsp:sp modelId="{6B639A07-01E9-B249-9C2D-660D01330F33}">
      <dsp:nvSpPr>
        <dsp:cNvPr id="0" name=""/>
        <dsp:cNvSpPr/>
      </dsp:nvSpPr>
      <dsp:spPr>
        <a:xfrm>
          <a:off x="1411482" y="-44659"/>
          <a:ext cx="3063187" cy="3063187"/>
        </a:xfrm>
        <a:prstGeom prst="circularArrow">
          <a:avLst>
            <a:gd name="adj1" fmla="val 5198"/>
            <a:gd name="adj2" fmla="val 335767"/>
            <a:gd name="adj3" fmla="val 12298514"/>
            <a:gd name="adj4" fmla="val 10770397"/>
            <a:gd name="adj5" fmla="val 6065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4ED0BF5-FB15-1542-A690-87D40019A592}">
      <dsp:nvSpPr>
        <dsp:cNvPr id="0" name=""/>
        <dsp:cNvSpPr/>
      </dsp:nvSpPr>
      <dsp:spPr>
        <a:xfrm>
          <a:off x="1735939" y="24610"/>
          <a:ext cx="816560" cy="816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bg1"/>
              </a:solidFill>
            </a:rPr>
            <a:t>Stewardship Gratitude</a:t>
          </a:r>
        </a:p>
      </dsp:txBody>
      <dsp:txXfrm>
        <a:off x="1735939" y="24610"/>
        <a:ext cx="816560" cy="816560"/>
      </dsp:txXfrm>
    </dsp:sp>
    <dsp:sp modelId="{5039CE1B-DD61-CC48-88CA-B4FE85A3427C}">
      <dsp:nvSpPr>
        <dsp:cNvPr id="0" name=""/>
        <dsp:cNvSpPr/>
      </dsp:nvSpPr>
      <dsp:spPr>
        <a:xfrm>
          <a:off x="1433445" y="33849"/>
          <a:ext cx="3063187" cy="3063187"/>
        </a:xfrm>
        <a:prstGeom prst="circularArrow">
          <a:avLst>
            <a:gd name="adj1" fmla="val 5198"/>
            <a:gd name="adj2" fmla="val 335767"/>
            <a:gd name="adj3" fmla="val 16866300"/>
            <a:gd name="adj4" fmla="val 15197933"/>
            <a:gd name="adj5" fmla="val 6065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407A5B-3F4D-3349-B798-25124D68BEEE}">
      <dsp:nvSpPr>
        <dsp:cNvPr id="0" name=""/>
        <dsp:cNvSpPr/>
      </dsp:nvSpPr>
      <dsp:spPr>
        <a:xfrm>
          <a:off x="0" y="314675"/>
          <a:ext cx="1165527" cy="1165527"/>
        </a:xfrm>
        <a:prstGeom prst="ellipse">
          <a:avLst/>
        </a:prstGeom>
        <a:solidFill>
          <a:srgbClr val="009999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Evaluating Organizational Capacity</a:t>
          </a:r>
        </a:p>
      </dsp:txBody>
      <dsp:txXfrm>
        <a:off x="170687" y="485362"/>
        <a:ext cx="824153" cy="824153"/>
      </dsp:txXfrm>
    </dsp:sp>
    <dsp:sp modelId="{2F941641-7602-204B-BED3-3F90B306A730}">
      <dsp:nvSpPr>
        <dsp:cNvPr id="0" name=""/>
        <dsp:cNvSpPr/>
      </dsp:nvSpPr>
      <dsp:spPr>
        <a:xfrm>
          <a:off x="248043" y="1595994"/>
          <a:ext cx="676005" cy="676005"/>
        </a:xfrm>
        <a:prstGeom prst="mathPlus">
          <a:avLst/>
        </a:prstGeom>
        <a:solidFill>
          <a:srgbClr val="009999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337647" y="1854498"/>
        <a:ext cx="496797" cy="158997"/>
      </dsp:txXfrm>
    </dsp:sp>
    <dsp:sp modelId="{42CCCED7-353D-DF4D-AF69-894D3BAB635A}">
      <dsp:nvSpPr>
        <dsp:cNvPr id="0" name=""/>
        <dsp:cNvSpPr/>
      </dsp:nvSpPr>
      <dsp:spPr>
        <a:xfrm>
          <a:off x="3283" y="2366640"/>
          <a:ext cx="1165527" cy="1165527"/>
        </a:xfrm>
        <a:prstGeom prst="ellipse">
          <a:avLst/>
        </a:prstGeom>
        <a:solidFill>
          <a:srgbClr val="009999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Implementing Multi-Channel Outreach</a:t>
          </a:r>
        </a:p>
      </dsp:txBody>
      <dsp:txXfrm>
        <a:off x="173970" y="2537327"/>
        <a:ext cx="824153" cy="824153"/>
      </dsp:txXfrm>
    </dsp:sp>
    <dsp:sp modelId="{5F56B5CC-52C7-EA4D-9BBA-5D362933A9C6}">
      <dsp:nvSpPr>
        <dsp:cNvPr id="0" name=""/>
        <dsp:cNvSpPr/>
      </dsp:nvSpPr>
      <dsp:spPr>
        <a:xfrm rot="14843">
          <a:off x="1343640" y="1710712"/>
          <a:ext cx="370646" cy="433576"/>
        </a:xfrm>
        <a:prstGeom prst="rightArrow">
          <a:avLst>
            <a:gd name="adj1" fmla="val 60000"/>
            <a:gd name="adj2" fmla="val 50000"/>
          </a:avLst>
        </a:prstGeom>
        <a:solidFill>
          <a:srgbClr val="009999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1343641" y="1797187"/>
        <a:ext cx="259452" cy="260146"/>
      </dsp:txXfrm>
    </dsp:sp>
    <dsp:sp modelId="{8BDFB378-BF6D-6446-B151-3E4314C3B3D2}">
      <dsp:nvSpPr>
        <dsp:cNvPr id="0" name=""/>
        <dsp:cNvSpPr/>
      </dsp:nvSpPr>
      <dsp:spPr>
        <a:xfrm>
          <a:off x="1868126" y="768469"/>
          <a:ext cx="2331054" cy="2331054"/>
        </a:xfrm>
        <a:prstGeom prst="ellipse">
          <a:avLst/>
        </a:prstGeom>
        <a:solidFill>
          <a:srgbClr val="009999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1. Recognize Intent              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2.  Build Donor Pipeline          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3. Internal Infrastructure</a:t>
          </a:r>
        </a:p>
      </dsp:txBody>
      <dsp:txXfrm>
        <a:off x="2209501" y="1109844"/>
        <a:ext cx="1648304" cy="16483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85F839-4AEB-4152-9A92-26F7CD2AA57C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25E567-6481-4385-8786-9B77B5C08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572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260F0-3B82-42BA-B589-CF135C0EDC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634" y="1156855"/>
            <a:ext cx="4324348" cy="1870363"/>
          </a:xfrm>
          <a:prstGeom prst="rect">
            <a:avLst/>
          </a:prstGeom>
        </p:spPr>
        <p:txBody>
          <a:bodyPr anchor="b"/>
          <a:lstStyle>
            <a:lvl1pPr algn="l">
              <a:defRPr sz="4400" b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CF0DF4D-9F40-4EAF-BF6B-8B6EE903E7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4635" y="3130983"/>
            <a:ext cx="3479220" cy="6794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4032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o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02728-7624-466E-ACED-98E59EEFFC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080654"/>
            <a:ext cx="7886700" cy="5406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0B5AA76-7C9A-462D-8CA3-178CA16824F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8650" y="1779588"/>
            <a:ext cx="7886700" cy="2473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6926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o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299888B8-FB10-406E-B7E1-7CB8E7F880B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8650" y="1163782"/>
            <a:ext cx="7886700" cy="30891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237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0820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E45F9F-C308-4CCA-8E9C-E7AABC7EA50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86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52" r:id="rId3"/>
    <p:sldLayoutId id="2147483651" r:id="rId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Gotham Medium" panose="02000604030000020004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rgbClr val="015A98"/>
          </a:solidFill>
          <a:latin typeface="Gotham Light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rgbClr val="015A98"/>
          </a:solidFill>
          <a:latin typeface="Gotham Light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rgbClr val="015A98"/>
          </a:solidFill>
          <a:latin typeface="Gotham Light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rgbClr val="015A98"/>
          </a:solidFill>
          <a:latin typeface="Gotham Light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rgbClr val="015A98"/>
          </a:solidFill>
          <a:latin typeface="Gotham Light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mailto:jeffg@catapultfr.co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9076B-3ADE-473F-9C14-CE8844864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633" y="930278"/>
            <a:ext cx="5910509" cy="1870363"/>
          </a:xfrm>
        </p:spPr>
        <p:txBody>
          <a:bodyPr/>
          <a:lstStyle/>
          <a:p>
            <a:r>
              <a:rPr lang="en-US" dirty="0"/>
              <a:t>Establish, Grow or Reignite Planned Giving in Your Organization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8FC6D4-DD31-4660-BB4D-3991DCD7DC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4635" y="2896314"/>
            <a:ext cx="5910507" cy="679450"/>
          </a:xfrm>
        </p:spPr>
        <p:txBody>
          <a:bodyPr/>
          <a:lstStyle/>
          <a:p>
            <a:r>
              <a:rPr lang="en-US" dirty="0"/>
              <a:t>Jeff Grandy, Vice President of Client Development</a:t>
            </a:r>
          </a:p>
          <a:p>
            <a:r>
              <a:rPr lang="en-US" dirty="0"/>
              <a:t>Catapult Fundraising, Inc.</a:t>
            </a:r>
          </a:p>
          <a:p>
            <a:r>
              <a:rPr lang="en-US" dirty="0"/>
              <a:t>jeffg@catapultfr.com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8E1ADEA3-3DEA-0568-F420-B88038BF6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5916"/>
            <a:ext cx="9144000" cy="3780072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5D6DD6BD-BF5F-5729-D27E-BE3824649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3548"/>
            <a:ext cx="9144000" cy="3808476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88862000-9263-4AC6-0ACE-1D2AEACFB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9584"/>
            <a:ext cx="9144000" cy="3820368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4AB2BA7C-E63D-32EB-0B87-1FB7EBEB5D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7512"/>
            <a:ext cx="9144000" cy="3808476"/>
          </a:xfrm>
          <a:prstGeom prst="rect">
            <a:avLst/>
          </a:prstGeom>
        </p:spPr>
      </p:pic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DDD2F213-76A4-5271-9AE3-6C439BFA99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67512"/>
            <a:ext cx="9144000" cy="3808476"/>
          </a:xfrm>
          <a:prstGeom prst="rect">
            <a:avLst/>
          </a:prstGeom>
        </p:spPr>
      </p:pic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7F9C29EF-1FD1-757D-C858-57F58A22CB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67512"/>
            <a:ext cx="9144000" cy="380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40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A186B-CD3B-4CA9-83AC-02EF1EB35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Getting Started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C2829-27DB-44FC-92F5-5D61BBD863B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9865" y="1731036"/>
            <a:ext cx="3957006" cy="247332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15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Planned Giving Solicitation Kit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15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Traditional Components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chemeClr val="bg2">
                    <a:lumMod val="10000"/>
                  </a:schemeClr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Folder/Jacket: Branded accordingly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chemeClr val="bg2">
                    <a:lumMod val="10000"/>
                  </a:schemeClr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Case for Support with tailored Case Statement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chemeClr val="bg2">
                    <a:lumMod val="10000"/>
                  </a:schemeClr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About Us History and Timeline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chemeClr val="bg2">
                    <a:lumMod val="10000"/>
                  </a:schemeClr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Organization Leadership: Staff, Board, Advisors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chemeClr val="bg2">
                    <a:lumMod val="10000"/>
                  </a:schemeClr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Programs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chemeClr val="bg2">
                    <a:lumMod val="10000"/>
                  </a:schemeClr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FAQ</a:t>
            </a:r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653CEDC-2A9E-DC04-894B-302E806F50A2}"/>
              </a:ext>
            </a:extLst>
          </p:cNvPr>
          <p:cNvSpPr txBox="1">
            <a:spLocks/>
          </p:cNvSpPr>
          <p:nvPr/>
        </p:nvSpPr>
        <p:spPr>
          <a:xfrm>
            <a:off x="4296871" y="1731036"/>
            <a:ext cx="4736537" cy="2473325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bg2">
                    <a:lumMod val="25000"/>
                  </a:schemeClr>
                </a:solidFill>
                <a:latin typeface="Gotham Light" pitchFamily="2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2">
                    <a:lumMod val="25000"/>
                  </a:schemeClr>
                </a:solidFill>
                <a:latin typeface="Gotham Light" pitchFamily="2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bg2">
                    <a:lumMod val="25000"/>
                  </a:schemeClr>
                </a:solidFill>
                <a:latin typeface="Gotham Light" pitchFamily="2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bg2">
                    <a:lumMod val="25000"/>
                  </a:schemeClr>
                </a:solidFill>
                <a:latin typeface="Gotham Light" pitchFamily="2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bg2">
                    <a:lumMod val="25000"/>
                  </a:schemeClr>
                </a:solidFill>
                <a:latin typeface="Gotham Light" pitchFamily="2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15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Planned Giving Components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chemeClr val="bg2">
                    <a:lumMod val="10000"/>
                  </a:schemeClr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PG Case Statement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chemeClr val="bg2">
                    <a:lumMod val="10000"/>
                  </a:schemeClr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PG Ways To Give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chemeClr val="bg2">
                    <a:lumMod val="10000"/>
                  </a:schemeClr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PG Program: Society Benefit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chemeClr val="bg2">
                    <a:lumMod val="10000"/>
                  </a:schemeClr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Gift Designation Instructions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chemeClr val="bg2">
                    <a:lumMod val="10000"/>
                  </a:schemeClr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Gift Intention Form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chemeClr val="bg2">
                    <a:lumMod val="10000"/>
                  </a:schemeClr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PG Donor Testimonial</a:t>
            </a:r>
          </a:p>
          <a:p>
            <a:endParaRPr lang="en-US" dirty="0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674BD44-8527-B9AC-ABE3-53BBE153E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7512"/>
            <a:ext cx="9144000" cy="380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034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A186B-CD3B-4CA9-83AC-02EF1EB35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Determining Capacity &amp; Interest</a:t>
            </a:r>
            <a:endParaRPr lang="en-US" b="1" i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C2829-27DB-44FC-92F5-5D61BBD863B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+mn-lt"/>
              </a:rPr>
              <a:t>Taking time to cultivate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+mn-lt"/>
              </a:rPr>
              <a:t>Building a trusting relationship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+mn-lt"/>
              </a:rPr>
              <a:t>Solve problems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+mn-lt"/>
              </a:rPr>
              <a:t>Gifting strategies</a:t>
            </a:r>
          </a:p>
          <a:p>
            <a:endParaRPr lang="en-US" dirty="0"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A0B011F-F65F-E117-D2FF-9690265AA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0190"/>
            <a:ext cx="9144000" cy="374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014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A186B-CD3B-4CA9-83AC-02EF1EB35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Gift Options – Level 1</a:t>
            </a:r>
            <a:endParaRPr lang="en-US" b="1" i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C2829-27DB-44FC-92F5-5D61BBD863B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+mn-lt"/>
              </a:rPr>
              <a:t>Bequests / Beneficiary / Remainder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+mn-lt"/>
              </a:rPr>
              <a:t>Life insurance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+mn-lt"/>
              </a:rPr>
              <a:t>Retirement policy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+mn-lt"/>
              </a:rPr>
              <a:t>Gift annuity</a:t>
            </a:r>
          </a:p>
          <a:p>
            <a:endParaRPr lang="en-US" dirty="0"/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8B9BF72-1507-E850-042D-066D96A45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0190"/>
            <a:ext cx="9144000" cy="374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592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A186B-CD3B-4CA9-83AC-02EF1EB35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Gift Options – Level 2</a:t>
            </a:r>
            <a:endParaRPr lang="en-US" b="1" i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C2829-27DB-44FC-92F5-5D61BBD863B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Gift annuity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In trust / CRT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Business interest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Real estate / Life estate / Property</a:t>
            </a:r>
          </a:p>
          <a:p>
            <a:endParaRPr lang="en-US" dirty="0"/>
          </a:p>
        </p:txBody>
      </p:sp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68F2ED80-0108-1A58-9E99-D809846E8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0190"/>
            <a:ext cx="9144000" cy="374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991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42BAA779-6215-216D-CAE0-0CB28FB8B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976" y="892399"/>
            <a:ext cx="5332048" cy="335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erson typing on a computer&#10;&#10;Description automatically generated with low confidence">
            <a:extLst>
              <a:ext uri="{FF2B5EF4-FFF2-40B4-BE49-F238E27FC236}">
                <a16:creationId xmlns:a16="http://schemas.microsoft.com/office/drawing/2014/main" id="{5B4C4EF3-EFA8-B4E9-3722-ED3436EDA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0190"/>
            <a:ext cx="9144000" cy="374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84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8093B87-FD09-8972-0208-C196DE832C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222" y="926628"/>
            <a:ext cx="6633556" cy="3290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icture containing text, indoor, person&#10;&#10;Description automatically generated">
            <a:extLst>
              <a:ext uri="{FF2B5EF4-FFF2-40B4-BE49-F238E27FC236}">
                <a16:creationId xmlns:a16="http://schemas.microsoft.com/office/drawing/2014/main" id="{4B4B3482-E2EF-CAFA-7580-1DDC45A69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"/>
            <a:ext cx="9144000" cy="380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253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A186B-CD3B-4CA9-83AC-02EF1EB35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What Happens when the Donor Passes Away?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C2829-27DB-44FC-92F5-5D61BBD863B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2119453"/>
            <a:ext cx="7886700" cy="247332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+mn-lt"/>
              </a:rPr>
              <a:t>Expressing condolences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+mn-lt"/>
              </a:rPr>
              <a:t>What is your goal?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+mn-lt"/>
              </a:rPr>
              <a:t>The reason you follow-up?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+mn-lt"/>
              </a:rPr>
              <a:t>How much information do you need?</a:t>
            </a:r>
          </a:p>
          <a:p>
            <a:endParaRPr lang="en-US" dirty="0"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181D452-23A9-DEBC-3AF1-FC6421D25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420"/>
            <a:ext cx="9144000" cy="380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7871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A186B-CD3B-4CA9-83AC-02EF1EB35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0327"/>
            <a:ext cx="7886700" cy="54065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Planned Giving – Annual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C2829-27DB-44FC-92F5-5D61BBD863B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3386" y="1337696"/>
            <a:ext cx="7886700" cy="247332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+mn-lt"/>
              </a:rPr>
              <a:t>Objective: Estate, Endowment, </a:t>
            </a:r>
            <a:r>
              <a:rPr lang="en-US" altLang="en-US" sz="2400" dirty="0" err="1">
                <a:latin typeface="+mn-lt"/>
              </a:rPr>
              <a:t>etc</a:t>
            </a:r>
            <a:endParaRPr lang="en-US" altLang="en-US" sz="24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+mn-lt"/>
              </a:rPr>
              <a:t>Goal: Participation or Monetary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+mn-lt"/>
              </a:rPr>
              <a:t>Team Support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+mn-lt"/>
              </a:rPr>
              <a:t>Marketing Efforts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+mn-lt"/>
              </a:rPr>
              <a:t>Development Efforts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+mn-lt"/>
              </a:rPr>
              <a:t>Evaluation</a:t>
            </a:r>
          </a:p>
          <a:p>
            <a:pPr marL="0" indent="0">
              <a:buNone/>
              <a:defRPr/>
            </a:pPr>
            <a:r>
              <a:rPr lang="en-US" altLang="en-US" sz="2400" b="1" dirty="0">
                <a:latin typeface="+mn-lt"/>
              </a:rPr>
              <a:t>What happens if you lose control of the plan?</a:t>
            </a:r>
          </a:p>
          <a:p>
            <a:endParaRPr lang="en-US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F17897F3-C751-9234-C937-1B1268186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0190"/>
            <a:ext cx="9144000" cy="374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5324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C43B3D1-71BC-692D-F408-65B99E68B3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8777698"/>
              </p:ext>
            </p:extLst>
          </p:nvPr>
        </p:nvGraphicFramePr>
        <p:xfrm>
          <a:off x="2470768" y="637753"/>
          <a:ext cx="4202464" cy="38679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1E86F762-ECC3-0331-F31D-CB0A961CFF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67512"/>
            <a:ext cx="9144000" cy="380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242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A186B-CD3B-4CA9-83AC-02EF1EB35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Thousands of loyal donors are just waiting for you to ask…</a:t>
            </a:r>
          </a:p>
        </p:txBody>
      </p:sp>
      <p:pic>
        <p:nvPicPr>
          <p:cNvPr id="7" name="Graphic 6" descr="Hourglass Finished with solid fill">
            <a:extLst>
              <a:ext uri="{FF2B5EF4-FFF2-40B4-BE49-F238E27FC236}">
                <a16:creationId xmlns:a16="http://schemas.microsoft.com/office/drawing/2014/main" id="{0D898EF8-9A74-DC1C-1866-7946D6FC99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275251" y="2001261"/>
            <a:ext cx="2415473" cy="2415473"/>
          </a:xfrm>
          <a:prstGeom prst="rect">
            <a:avLst/>
          </a:prstGeom>
        </p:spPr>
      </p:pic>
      <p:pic>
        <p:nvPicPr>
          <p:cNvPr id="4" name="Picture 3" descr="A glass of wine&#10;&#10;Description automatically generated with low confidence">
            <a:extLst>
              <a:ext uri="{FF2B5EF4-FFF2-40B4-BE49-F238E27FC236}">
                <a16:creationId xmlns:a16="http://schemas.microsoft.com/office/drawing/2014/main" id="{E49B507D-D715-BB23-52A0-6296FACBC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10582"/>
            <a:ext cx="9144000" cy="374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332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A186B-CD3B-4CA9-83AC-02EF1EB35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Today’s Top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C2829-27DB-44FC-92F5-5D61BBD863B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Recognizing Intent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Donor Communication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Indicators of Planned Giving Capacity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Internal Infrastructure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After-life Gift Processing</a:t>
            </a:r>
          </a:p>
          <a:p>
            <a:endParaRPr lang="en-US" dirty="0"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F3E908F-52CC-3B72-00A7-E26F5BB88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7512"/>
            <a:ext cx="9144000" cy="380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5441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A186B-CD3B-4CA9-83AC-02EF1EB35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704" y="1080654"/>
            <a:ext cx="7886700" cy="540653"/>
          </a:xfrm>
        </p:spPr>
        <p:txBody>
          <a:bodyPr/>
          <a:lstStyle/>
          <a:p>
            <a:r>
              <a:rPr lang="en-US" sz="4000" b="1" dirty="0">
                <a:latin typeface="+mn-lt"/>
              </a:rPr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4CF03-E981-F95F-E6F8-CC2C8E14444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2195452"/>
            <a:ext cx="7886700" cy="247332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Jeff Grandy</a:t>
            </a:r>
          </a:p>
          <a:p>
            <a:pPr marL="0" indent="0">
              <a:buNone/>
            </a:pPr>
            <a:r>
              <a:rPr lang="en-US" dirty="0"/>
              <a:t>Vice President of Client Development</a:t>
            </a:r>
          </a:p>
          <a:p>
            <a:pPr marL="0" indent="0">
              <a:buNone/>
            </a:pPr>
            <a:r>
              <a:rPr lang="en-US" dirty="0"/>
              <a:t>Catapult Fundraising, Inc.</a:t>
            </a:r>
          </a:p>
          <a:p>
            <a:pPr marL="0" indent="0">
              <a:buNone/>
            </a:pPr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jeffg@catapultfr.com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702-508-0789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2DA6521-F014-DC13-E89A-A727E30AD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2098"/>
            <a:ext cx="9144000" cy="373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08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A186B-CD3B-4CA9-83AC-02EF1EB35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Is Your Organization Ready?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C2829-27DB-44FC-92F5-5D61BBD863B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+mn-lt"/>
              </a:rPr>
              <a:t>Mission / Vision / Values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+mn-lt"/>
              </a:rPr>
              <a:t>Case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+mn-lt"/>
              </a:rPr>
              <a:t>Size / Scope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+mn-lt"/>
              </a:rPr>
              <a:t>Resources: Internal Support &amp; External Relationships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+mn-lt"/>
              </a:rPr>
              <a:t>Donor File Size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+mn-lt"/>
              </a:rPr>
              <a:t>Ethical Behavior in Philanthropy</a:t>
            </a:r>
          </a:p>
          <a:p>
            <a:endParaRPr lang="en-US" dirty="0"/>
          </a:p>
        </p:txBody>
      </p:sp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D9EF83FA-7F26-02A4-4027-15DEC36D7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7512"/>
            <a:ext cx="9144000" cy="380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747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F791101E-8C5E-5881-7D44-C2DC25925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413" y="869837"/>
            <a:ext cx="3151173" cy="3171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ground&#10;&#10;Description automatically generated">
            <a:extLst>
              <a:ext uri="{FF2B5EF4-FFF2-40B4-BE49-F238E27FC236}">
                <a16:creationId xmlns:a16="http://schemas.microsoft.com/office/drawing/2014/main" id="{20EAAFBD-0C75-6AF0-5D3C-B757EC718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0190"/>
            <a:ext cx="9144000" cy="374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953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Picture Placeholder 4">
            <a:extLst>
              <a:ext uri="{FF2B5EF4-FFF2-40B4-BE49-F238E27FC236}">
                <a16:creationId xmlns:a16="http://schemas.microsoft.com/office/drawing/2014/main" id="{368313E6-719A-FEAD-6BC0-FF9CA03770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6152730"/>
              </p:ext>
            </p:extLst>
          </p:nvPr>
        </p:nvGraphicFramePr>
        <p:xfrm>
          <a:off x="2816365" y="775270"/>
          <a:ext cx="3244569" cy="3592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E35D0D2E-06AA-CC09-DD4B-9E85728754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67512"/>
            <a:ext cx="9144000" cy="380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710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A186B-CD3B-4CA9-83AC-02EF1EB35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How to Identify Planned Giving Donor Prospects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C2829-27DB-44FC-92F5-5D61BBD863B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96282" y="2119454"/>
            <a:ext cx="3336448" cy="247332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3200" dirty="0">
                <a:latin typeface="+mn-lt"/>
              </a:rPr>
              <a:t>Identification: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altLang="en-US" sz="3200" dirty="0">
                <a:latin typeface="+mn-lt"/>
              </a:rPr>
              <a:t>Age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altLang="en-US" sz="3200" dirty="0">
                <a:latin typeface="+mn-lt"/>
              </a:rPr>
              <a:t>Affinity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altLang="en-US" sz="3200" dirty="0">
                <a:latin typeface="+mn-lt"/>
              </a:rPr>
              <a:t>Loyalty</a:t>
            </a:r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653CEDC-2A9E-DC04-894B-302E806F50A2}"/>
              </a:ext>
            </a:extLst>
          </p:cNvPr>
          <p:cNvSpPr txBox="1">
            <a:spLocks/>
          </p:cNvSpPr>
          <p:nvPr/>
        </p:nvSpPr>
        <p:spPr>
          <a:xfrm>
            <a:off x="4091873" y="2119454"/>
            <a:ext cx="4736537" cy="2473325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bg2">
                    <a:lumMod val="25000"/>
                  </a:schemeClr>
                </a:solidFill>
                <a:latin typeface="Gotham Light" pitchFamily="2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2">
                    <a:lumMod val="25000"/>
                  </a:schemeClr>
                </a:solidFill>
                <a:latin typeface="Gotham Light" pitchFamily="2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bg2">
                    <a:lumMod val="25000"/>
                  </a:schemeClr>
                </a:solidFill>
                <a:latin typeface="Gotham Light" pitchFamily="2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bg2">
                    <a:lumMod val="25000"/>
                  </a:schemeClr>
                </a:solidFill>
                <a:latin typeface="Gotham Light" pitchFamily="2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bg2">
                    <a:lumMod val="25000"/>
                  </a:schemeClr>
                </a:solidFill>
                <a:latin typeface="Gotham Light" pitchFamily="2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altLang="en-US" sz="3200" dirty="0">
                <a:latin typeface="+mn-lt"/>
              </a:rPr>
              <a:t>Giving History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altLang="en-US" sz="3200" dirty="0">
                <a:latin typeface="+mn-lt"/>
              </a:rPr>
              <a:t>Family Members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altLang="en-US" sz="3200" dirty="0">
                <a:latin typeface="+mn-lt"/>
              </a:rPr>
              <a:t>Wealth Capacity Ratings</a:t>
            </a:r>
          </a:p>
          <a:p>
            <a:endParaRPr lang="en-US" dirty="0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6C57B216-D1E6-53A8-83F9-7388FC401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7512"/>
            <a:ext cx="9144000" cy="380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583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A186B-CD3B-4CA9-83AC-02EF1EB35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How to Build the Pipeline? – </a:t>
            </a:r>
            <a:r>
              <a:rPr lang="en-US" b="1" i="1" dirty="0">
                <a:latin typeface="+mn-lt"/>
              </a:rPr>
              <a:t>Legacy Call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C2829-27DB-44FC-92F5-5D61BBD863B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+mn-lt"/>
              </a:rPr>
              <a:t>Thank loyal donors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+mn-lt"/>
              </a:rPr>
              <a:t>Identify interest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+mn-lt"/>
              </a:rPr>
              <a:t>Explore gift planning options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+mn-lt"/>
              </a:rPr>
              <a:t>Confirm &amp; quantify planned gifts</a:t>
            </a:r>
          </a:p>
          <a:p>
            <a:endParaRPr lang="en-US" dirty="0"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1B3CFA7-F1AF-94B8-70F1-89C88AB5B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7512"/>
            <a:ext cx="9144000" cy="380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86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892DB5-547E-CC5D-ED64-1B48E2E2BC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424" y="765355"/>
            <a:ext cx="6435152" cy="3612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6081ABC-A91C-903F-99D2-815254A9F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"/>
            <a:ext cx="9144000" cy="380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948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426906B-06D1-B56B-A6BA-4A596597EF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2754499"/>
              </p:ext>
            </p:extLst>
          </p:nvPr>
        </p:nvGraphicFramePr>
        <p:xfrm>
          <a:off x="1480842" y="1051965"/>
          <a:ext cx="6182315" cy="3301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4F01C18-3856-C11B-EEB0-0AEB949D39A3}"/>
              </a:ext>
            </a:extLst>
          </p:cNvPr>
          <p:cNvSpPr txBox="1"/>
          <p:nvPr/>
        </p:nvSpPr>
        <p:spPr>
          <a:xfrm>
            <a:off x="3928682" y="2031101"/>
            <a:ext cx="107624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bg2">
                    <a:lumMod val="10000"/>
                  </a:schemeClr>
                </a:solidFill>
              </a:rPr>
              <a:t>Donor Cycle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AD9E644D-71FD-2E34-B915-B3EF1DDB8B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67512"/>
            <a:ext cx="9144000" cy="380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9887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PICON2023-Template-Jan2023  -  Read-Only" id="{71057602-357C-427D-B236-976A94E02BDE}" vid="{700F57DB-343F-4DDF-99EC-E8ECFF44D53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171202393013_AFPICON2023-Template-Jan2023 (1)</Template>
  <TotalTime>206</TotalTime>
  <Words>371</Words>
  <Application>Microsoft Office PowerPoint</Application>
  <PresentationFormat>On-screen Show (16:9)</PresentationFormat>
  <Paragraphs>97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Gotham Light</vt:lpstr>
      <vt:lpstr>Gotham Medium</vt:lpstr>
      <vt:lpstr>Office Theme</vt:lpstr>
      <vt:lpstr>Establish, Grow or Reignite Planned Giving in Your Organization</vt:lpstr>
      <vt:lpstr>Today’s Top 5</vt:lpstr>
      <vt:lpstr>Is Your Organization Ready?</vt:lpstr>
      <vt:lpstr>PowerPoint Presentation</vt:lpstr>
      <vt:lpstr>PowerPoint Presentation</vt:lpstr>
      <vt:lpstr>How to Identify Planned Giving Donor Prospects</vt:lpstr>
      <vt:lpstr>How to Build the Pipeline? – Legacy Call</vt:lpstr>
      <vt:lpstr>PowerPoint Presentation</vt:lpstr>
      <vt:lpstr>PowerPoint Presentation</vt:lpstr>
      <vt:lpstr>Getting Started</vt:lpstr>
      <vt:lpstr>Determining Capacity &amp; Interest</vt:lpstr>
      <vt:lpstr>Gift Options – Level 1</vt:lpstr>
      <vt:lpstr>Gift Options – Level 2</vt:lpstr>
      <vt:lpstr>PowerPoint Presentation</vt:lpstr>
      <vt:lpstr>PowerPoint Presentation</vt:lpstr>
      <vt:lpstr>What Happens when the Donor Passes Away?</vt:lpstr>
      <vt:lpstr>Planned Giving – Annual Planning</vt:lpstr>
      <vt:lpstr>PowerPoint Presentation</vt:lpstr>
      <vt:lpstr>Thousands of loyal donors are just waiting for you to ask…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Ashley Eubanks</dc:creator>
  <cp:lastModifiedBy>Karen Molnar</cp:lastModifiedBy>
  <cp:revision>3</cp:revision>
  <dcterms:created xsi:type="dcterms:W3CDTF">2023-01-17T15:31:17Z</dcterms:created>
  <dcterms:modified xsi:type="dcterms:W3CDTF">2023-03-23T22:03:09Z</dcterms:modified>
</cp:coreProperties>
</file>